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755" r:id="rId4"/>
  </p:sldMasterIdLst>
  <p:notesMasterIdLst>
    <p:notesMasterId r:id="rId6"/>
  </p:notesMasterIdLst>
  <p:handoutMasterIdLst>
    <p:handoutMasterId r:id="rId7"/>
  </p:handoutMasterIdLst>
  <p:sldIdLst>
    <p:sldId id="327" r:id="rId5"/>
  </p:sldIdLst>
  <p:sldSz cx="30279975" cy="42808525"/>
  <p:notesSz cx="6794500" cy="9906000"/>
  <p:embeddedFontLst>
    <p:embeddedFont>
      <p:font typeface="Segoe UI" panose="020B0502040204020203" pitchFamily="34" charset="0"/>
      <p:regular r:id="rId8"/>
      <p:bold r:id="rId9"/>
      <p:italic r:id="rId10"/>
      <p:boldItalic r:id="rId11"/>
    </p:embeddedFont>
    <p:embeddedFont>
      <p:font typeface="Aharoni" panose="02010803020104030203" pitchFamily="2" charset="-79"/>
      <p:bold r:id="rId12"/>
    </p:embeddedFont>
    <p:embeddedFont>
      <p:font typeface="Calibri" panose="020F0502020204030204" pitchFamily="34" charset="0"/>
      <p:regular r:id="rId13"/>
      <p:bold r:id="rId14"/>
      <p:italic r:id="rId15"/>
      <p:boldItalic r:id="rId16"/>
    </p:embeddedFont>
    <p:embeddedFont>
      <p:font typeface="Arial Narrow" panose="020B0606020202030204" pitchFamily="34" charset="0"/>
      <p:regular r:id="rId17"/>
      <p:bold r:id="rId18"/>
      <p:italic r:id="rId19"/>
      <p:boldItalic r:id="rId20"/>
    </p:embeddedFont>
  </p:embeddedFontLst>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7200" kern="1200">
        <a:solidFill>
          <a:schemeClr val="tx1"/>
        </a:solidFill>
        <a:latin typeface="Arial" charset="0"/>
        <a:ea typeface="+mn-ea"/>
        <a:cs typeface="+mn-cs"/>
      </a:defRPr>
    </a:lvl1pPr>
    <a:lvl2pPr marL="2350328" algn="l" rtl="0" eaLnBrk="0" fontAlgn="base" hangingPunct="0">
      <a:spcBef>
        <a:spcPct val="0"/>
      </a:spcBef>
      <a:spcAft>
        <a:spcPct val="0"/>
      </a:spcAft>
      <a:defRPr sz="7200" kern="1200">
        <a:solidFill>
          <a:schemeClr val="tx1"/>
        </a:solidFill>
        <a:latin typeface="Arial" charset="0"/>
        <a:ea typeface="+mn-ea"/>
        <a:cs typeface="+mn-cs"/>
      </a:defRPr>
    </a:lvl2pPr>
    <a:lvl3pPr marL="4700656" algn="l" rtl="0" eaLnBrk="0" fontAlgn="base" hangingPunct="0">
      <a:spcBef>
        <a:spcPct val="0"/>
      </a:spcBef>
      <a:spcAft>
        <a:spcPct val="0"/>
      </a:spcAft>
      <a:defRPr sz="7200" kern="1200">
        <a:solidFill>
          <a:schemeClr val="tx1"/>
        </a:solidFill>
        <a:latin typeface="Arial" charset="0"/>
        <a:ea typeface="+mn-ea"/>
        <a:cs typeface="+mn-cs"/>
      </a:defRPr>
    </a:lvl3pPr>
    <a:lvl4pPr marL="7050984" algn="l" rtl="0" eaLnBrk="0" fontAlgn="base" hangingPunct="0">
      <a:spcBef>
        <a:spcPct val="0"/>
      </a:spcBef>
      <a:spcAft>
        <a:spcPct val="0"/>
      </a:spcAft>
      <a:defRPr sz="7200" kern="1200">
        <a:solidFill>
          <a:schemeClr val="tx1"/>
        </a:solidFill>
        <a:latin typeface="Arial" charset="0"/>
        <a:ea typeface="+mn-ea"/>
        <a:cs typeface="+mn-cs"/>
      </a:defRPr>
    </a:lvl4pPr>
    <a:lvl5pPr marL="9401312" algn="l" rtl="0" eaLnBrk="0" fontAlgn="base" hangingPunct="0">
      <a:spcBef>
        <a:spcPct val="0"/>
      </a:spcBef>
      <a:spcAft>
        <a:spcPct val="0"/>
      </a:spcAft>
      <a:defRPr sz="7200" kern="1200">
        <a:solidFill>
          <a:schemeClr val="tx1"/>
        </a:solidFill>
        <a:latin typeface="Arial" charset="0"/>
        <a:ea typeface="+mn-ea"/>
        <a:cs typeface="+mn-cs"/>
      </a:defRPr>
    </a:lvl5pPr>
    <a:lvl6pPr marL="11751640" algn="l" defTabSz="4700656" rtl="0" eaLnBrk="1" latinLnBrk="0" hangingPunct="1">
      <a:defRPr sz="7200" kern="1200">
        <a:solidFill>
          <a:schemeClr val="tx1"/>
        </a:solidFill>
        <a:latin typeface="Arial" charset="0"/>
        <a:ea typeface="+mn-ea"/>
        <a:cs typeface="+mn-cs"/>
      </a:defRPr>
    </a:lvl6pPr>
    <a:lvl7pPr marL="14101968" algn="l" defTabSz="4700656" rtl="0" eaLnBrk="1" latinLnBrk="0" hangingPunct="1">
      <a:defRPr sz="7200" kern="1200">
        <a:solidFill>
          <a:schemeClr val="tx1"/>
        </a:solidFill>
        <a:latin typeface="Arial" charset="0"/>
        <a:ea typeface="+mn-ea"/>
        <a:cs typeface="+mn-cs"/>
      </a:defRPr>
    </a:lvl7pPr>
    <a:lvl8pPr marL="16452296" algn="l" defTabSz="4700656" rtl="0" eaLnBrk="1" latinLnBrk="0" hangingPunct="1">
      <a:defRPr sz="7200" kern="1200">
        <a:solidFill>
          <a:schemeClr val="tx1"/>
        </a:solidFill>
        <a:latin typeface="Arial" charset="0"/>
        <a:ea typeface="+mn-ea"/>
        <a:cs typeface="+mn-cs"/>
      </a:defRPr>
    </a:lvl8pPr>
    <a:lvl9pPr marL="18802624" algn="l" defTabSz="4700656" rtl="0" eaLnBrk="1" latinLnBrk="0" hangingPunct="1">
      <a:defRPr sz="72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guide id="4" orient="horz" pos="18144">
          <p15:clr>
            <a:srgbClr val="A4A3A4"/>
          </p15:clr>
        </p15:guide>
        <p15:guide id="5" orient="horz" pos="13608">
          <p15:clr>
            <a:srgbClr val="A4A3A4"/>
          </p15:clr>
        </p15:guide>
        <p15:guide id="6" pos="9072">
          <p15:clr>
            <a:srgbClr val="A4A3A4"/>
          </p15:clr>
        </p15:guide>
        <p15:guide id="7" orient="horz" pos="2140">
          <p15:clr>
            <a:srgbClr val="A4A3A4"/>
          </p15:clr>
        </p15:guide>
        <p15:guide id="8" orient="horz" pos="1605">
          <p15:clr>
            <a:srgbClr val="A4A3A4"/>
          </p15:clr>
        </p15:guide>
        <p15:guide id="9" orient="horz" pos="17977">
          <p15:clr>
            <a:srgbClr val="A4A3A4"/>
          </p15:clr>
        </p15:guide>
        <p15:guide id="10" orient="horz" pos="13483">
          <p15:clr>
            <a:srgbClr val="A4A3A4"/>
          </p15:clr>
        </p15:guide>
        <p15:guide id="11" pos="3028">
          <p15:clr>
            <a:srgbClr val="A4A3A4"/>
          </p15:clr>
        </p15:guide>
        <p15:guide id="12" pos="9537">
          <p15:clr>
            <a:srgbClr val="A4A3A4"/>
          </p15:clr>
        </p15:guide>
      </p15:sldGuideLst>
    </p:ext>
    <p:ext uri="{2D200454-40CA-4A62-9FC3-DE9A4176ACB9}">
      <p15:notesGuideLst xmlns:p15="http://schemas.microsoft.com/office/powerpoint/2012/main">
        <p15:guide id="1" orient="horz" pos="2141">
          <p15:clr>
            <a:srgbClr val="A4A3A4"/>
          </p15:clr>
        </p15:guide>
        <p15:guide id="2" pos="3126">
          <p15:clr>
            <a:srgbClr val="A4A3A4"/>
          </p15:clr>
        </p15:guide>
        <p15:guide id="3" orient="horz" pos="3120">
          <p15:clr>
            <a:srgbClr val="A4A3A4"/>
          </p15:clr>
        </p15:guide>
        <p15:guide id="4" pos="214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urcanu Catrinel" initials="TC" lastIdx="3"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AA0B1"/>
    <a:srgbClr val="9ECDD6"/>
    <a:srgbClr val="B8DBE2"/>
    <a:srgbClr val="008080"/>
    <a:srgbClr val="FF9900"/>
    <a:srgbClr val="92D050"/>
    <a:srgbClr val="D76213"/>
    <a:srgbClr val="FF5050"/>
    <a:srgbClr val="007DC3"/>
    <a:srgbClr val="5C81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076" autoAdjust="0"/>
    <p:restoredTop sz="78488" autoAdjust="0"/>
  </p:normalViewPr>
  <p:slideViewPr>
    <p:cSldViewPr snapToGrid="0">
      <p:cViewPr varScale="1">
        <p:scale>
          <a:sx n="19" d="100"/>
          <a:sy n="19" d="100"/>
        </p:scale>
        <p:origin x="3072" y="114"/>
      </p:cViewPr>
      <p:guideLst>
        <p:guide orient="horz" pos="2160"/>
        <p:guide pos="2880"/>
        <p:guide orient="horz" pos="1620"/>
        <p:guide orient="horz" pos="18144"/>
        <p:guide orient="horz" pos="13608"/>
        <p:guide pos="9072"/>
        <p:guide orient="horz" pos="2140"/>
        <p:guide orient="horz" pos="1605"/>
        <p:guide orient="horz" pos="17977"/>
        <p:guide orient="horz" pos="13483"/>
        <p:guide pos="3028"/>
        <p:guide pos="9537"/>
      </p:guideLst>
    </p:cSldViewPr>
  </p:slideViewPr>
  <p:notesTextViewPr>
    <p:cViewPr>
      <p:scale>
        <a:sx n="100" d="100"/>
        <a:sy n="100" d="100"/>
      </p:scale>
      <p:origin x="0" y="0"/>
    </p:cViewPr>
  </p:notesTextViewPr>
  <p:sorterViewPr>
    <p:cViewPr>
      <p:scale>
        <a:sx n="100" d="100"/>
        <a:sy n="100" d="100"/>
      </p:scale>
      <p:origin x="0" y="-1253"/>
    </p:cViewPr>
  </p:sorterViewPr>
  <p:notesViewPr>
    <p:cSldViewPr snapToGrid="0">
      <p:cViewPr varScale="1">
        <p:scale>
          <a:sx n="77" d="100"/>
          <a:sy n="77" d="100"/>
        </p:scale>
        <p:origin x="-1248" y="-108"/>
      </p:cViewPr>
      <p:guideLst>
        <p:guide orient="horz" pos="2141"/>
        <p:guide pos="3126"/>
        <p:guide orient="horz" pos="3120"/>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font" Target="fonts/font6.fntdata"/><Relationship Id="rId18" Type="http://schemas.openxmlformats.org/officeDocument/2006/relationships/font" Target="fonts/font11.fntdata"/><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handoutMaster" Target="handoutMasters/handoutMaster1.xml"/><Relationship Id="rId12" Type="http://schemas.openxmlformats.org/officeDocument/2006/relationships/font" Target="fonts/font5.fntdata"/><Relationship Id="rId17" Type="http://schemas.openxmlformats.org/officeDocument/2006/relationships/font" Target="fonts/font10.fntdata"/><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font" Target="fonts/font9.fntdata"/><Relationship Id="rId20" Type="http://schemas.openxmlformats.org/officeDocument/2006/relationships/font" Target="fonts/font13.fntdata"/><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font" Target="fonts/font4.fntdata"/><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font" Target="fonts/font8.fntdata"/><Relationship Id="rId23" Type="http://schemas.openxmlformats.org/officeDocument/2006/relationships/viewProps" Target="viewProps.xml"/><Relationship Id="rId10" Type="http://schemas.openxmlformats.org/officeDocument/2006/relationships/font" Target="fonts/font3.fntdata"/><Relationship Id="rId19" Type="http://schemas.openxmlformats.org/officeDocument/2006/relationships/font" Target="fonts/font12.fntdata"/><Relationship Id="rId4" Type="http://schemas.openxmlformats.org/officeDocument/2006/relationships/slideMaster" Target="slideMasters/slideMaster1.xml"/><Relationship Id="rId9" Type="http://schemas.openxmlformats.org/officeDocument/2006/relationships/font" Target="fonts/font2.fntdata"/><Relationship Id="rId14" Type="http://schemas.openxmlformats.org/officeDocument/2006/relationships/font" Target="fonts/font7.fntdata"/><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186894" y="9422500"/>
            <a:ext cx="184756" cy="30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58" tIns="45678" rIns="91358" bIns="45678">
            <a:spAutoFit/>
          </a:bodyPr>
          <a:lstStyle>
            <a:lvl1pPr>
              <a:defRPr sz="2400">
                <a:solidFill>
                  <a:schemeClr val="tx1"/>
                </a:solidFill>
                <a:latin typeface="Times New Roman" pitchFamily="18" charset="0"/>
              </a:defRPr>
            </a:lvl1pPr>
            <a:lvl2pPr>
              <a:defRPr sz="2400">
                <a:solidFill>
                  <a:schemeClr val="tx1"/>
                </a:solidFill>
                <a:latin typeface="Times New Roman" pitchFamily="18" charset="0"/>
              </a:defRPr>
            </a:lvl2pPr>
            <a:lvl3pPr>
              <a:defRPr sz="2400">
                <a:solidFill>
                  <a:schemeClr val="tx1"/>
                </a:solidFill>
                <a:latin typeface="Times New Roman" pitchFamily="18" charset="0"/>
              </a:defRPr>
            </a:lvl3pPr>
            <a:lvl4pPr marL="1373188">
              <a:defRPr sz="2400">
                <a:solidFill>
                  <a:schemeClr val="tx1"/>
                </a:solidFill>
                <a:latin typeface="Times New Roman" pitchFamily="18" charset="0"/>
              </a:defRPr>
            </a:lvl4pPr>
            <a:lvl5pPr marL="1830388">
              <a:defRPr sz="2400">
                <a:solidFill>
                  <a:schemeClr val="tx1"/>
                </a:solidFill>
                <a:latin typeface="Times New Roman" pitchFamily="18" charset="0"/>
              </a:defRPr>
            </a:lvl5pPr>
            <a:lvl6pPr marL="2287588" eaLnBrk="0" fontAlgn="base" hangingPunct="0">
              <a:spcBef>
                <a:spcPct val="0"/>
              </a:spcBef>
              <a:spcAft>
                <a:spcPct val="0"/>
              </a:spcAft>
              <a:defRPr sz="2400">
                <a:solidFill>
                  <a:schemeClr val="tx1"/>
                </a:solidFill>
                <a:latin typeface="Times New Roman" pitchFamily="18" charset="0"/>
              </a:defRPr>
            </a:lvl6pPr>
            <a:lvl7pPr marL="2744788" eaLnBrk="0" fontAlgn="base" hangingPunct="0">
              <a:spcBef>
                <a:spcPct val="0"/>
              </a:spcBef>
              <a:spcAft>
                <a:spcPct val="0"/>
              </a:spcAft>
              <a:defRPr sz="2400">
                <a:solidFill>
                  <a:schemeClr val="tx1"/>
                </a:solidFill>
                <a:latin typeface="Times New Roman" pitchFamily="18" charset="0"/>
              </a:defRPr>
            </a:lvl7pPr>
            <a:lvl8pPr marL="3201988" eaLnBrk="0" fontAlgn="base" hangingPunct="0">
              <a:spcBef>
                <a:spcPct val="0"/>
              </a:spcBef>
              <a:spcAft>
                <a:spcPct val="0"/>
              </a:spcAft>
              <a:defRPr sz="2400">
                <a:solidFill>
                  <a:schemeClr val="tx1"/>
                </a:solidFill>
                <a:latin typeface="Times New Roman" pitchFamily="18" charset="0"/>
              </a:defRPr>
            </a:lvl8pPr>
            <a:lvl9pPr marL="3659188" eaLnBrk="0" fontAlgn="base" hangingPunct="0">
              <a:spcBef>
                <a:spcPct val="0"/>
              </a:spcBef>
              <a:spcAft>
                <a:spcPct val="0"/>
              </a:spcAft>
              <a:defRPr sz="2400">
                <a:solidFill>
                  <a:schemeClr val="tx1"/>
                </a:solidFill>
                <a:latin typeface="Times New Roman" pitchFamily="18" charset="0"/>
              </a:defRPr>
            </a:lvl9pPr>
          </a:lstStyle>
          <a:p>
            <a:pPr>
              <a:defRPr/>
            </a:pPr>
            <a:endParaRPr lang="en-GB" sz="1400">
              <a:latin typeface="Arial" charset="0"/>
            </a:endParaRPr>
          </a:p>
        </p:txBody>
      </p:sp>
    </p:spTree>
    <p:extLst>
      <p:ext uri="{BB962C8B-B14F-4D97-AF65-F5344CB8AC3E}">
        <p14:creationId xmlns:p14="http://schemas.microsoft.com/office/powerpoint/2010/main" val="2579059663"/>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8397" y="4735543"/>
            <a:ext cx="4976620" cy="259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88" tIns="45089" rIns="91788" bIns="45089" numCol="1" anchor="t" anchorCtr="0" compatLnSpc="1">
            <a:prstTxWarp prst="textNoShape">
              <a:avLst/>
            </a:prstTxWarp>
            <a:spAutoFit/>
          </a:bodyPr>
          <a:lstStyle/>
          <a:p>
            <a:pPr lvl="0"/>
            <a:endParaRPr lang="en-GB" noProof="0"/>
          </a:p>
        </p:txBody>
      </p:sp>
      <p:sp>
        <p:nvSpPr>
          <p:cNvPr id="16387" name="Rectangle 3"/>
          <p:cNvSpPr>
            <a:spLocks noGrp="1" noRot="1" noChangeAspect="1" noChangeArrowheads="1" noTextEdit="1"/>
          </p:cNvSpPr>
          <p:nvPr>
            <p:ph type="sldImg" idx="2"/>
          </p:nvPr>
        </p:nvSpPr>
        <p:spPr bwMode="auto">
          <a:xfrm>
            <a:off x="2092325" y="754063"/>
            <a:ext cx="2609850" cy="3692525"/>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 name="Text Box 11"/>
          <p:cNvSpPr txBox="1">
            <a:spLocks noChangeArrowheads="1"/>
          </p:cNvSpPr>
          <p:nvPr/>
        </p:nvSpPr>
        <p:spPr bwMode="auto">
          <a:xfrm>
            <a:off x="0" y="9295262"/>
            <a:ext cx="6794500" cy="30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58" tIns="45678" rIns="91358" bIns="45678">
            <a:spAutoFit/>
          </a:bodyPr>
          <a:lstStyle>
            <a:lvl1pPr>
              <a:tabLst>
                <a:tab pos="9331325" algn="r"/>
              </a:tabLst>
              <a:defRPr sz="2400">
                <a:solidFill>
                  <a:schemeClr val="tx1"/>
                </a:solidFill>
                <a:latin typeface="Times New Roman" pitchFamily="18" charset="0"/>
              </a:defRPr>
            </a:lvl1pPr>
            <a:lvl2pPr>
              <a:tabLst>
                <a:tab pos="9331325" algn="r"/>
              </a:tabLst>
              <a:defRPr sz="2400">
                <a:solidFill>
                  <a:schemeClr val="tx1"/>
                </a:solidFill>
                <a:latin typeface="Times New Roman" pitchFamily="18" charset="0"/>
              </a:defRPr>
            </a:lvl2pPr>
            <a:lvl3pPr>
              <a:tabLst>
                <a:tab pos="9331325" algn="r"/>
              </a:tabLst>
              <a:defRPr sz="2400">
                <a:solidFill>
                  <a:schemeClr val="tx1"/>
                </a:solidFill>
                <a:latin typeface="Times New Roman" pitchFamily="18" charset="0"/>
              </a:defRPr>
            </a:lvl3pPr>
            <a:lvl4pPr marL="1373188">
              <a:tabLst>
                <a:tab pos="9331325" algn="r"/>
              </a:tabLst>
              <a:defRPr sz="2400">
                <a:solidFill>
                  <a:schemeClr val="tx1"/>
                </a:solidFill>
                <a:latin typeface="Times New Roman" pitchFamily="18" charset="0"/>
              </a:defRPr>
            </a:lvl4pPr>
            <a:lvl5pPr marL="1830388">
              <a:tabLst>
                <a:tab pos="9331325" algn="r"/>
              </a:tabLst>
              <a:defRPr sz="2400">
                <a:solidFill>
                  <a:schemeClr val="tx1"/>
                </a:solidFill>
                <a:latin typeface="Times New Roman" pitchFamily="18" charset="0"/>
              </a:defRPr>
            </a:lvl5pPr>
            <a:lvl6pPr marL="2287588" eaLnBrk="0" fontAlgn="base" hangingPunct="0">
              <a:spcBef>
                <a:spcPct val="0"/>
              </a:spcBef>
              <a:spcAft>
                <a:spcPct val="0"/>
              </a:spcAft>
              <a:tabLst>
                <a:tab pos="9331325" algn="r"/>
              </a:tabLst>
              <a:defRPr sz="2400">
                <a:solidFill>
                  <a:schemeClr val="tx1"/>
                </a:solidFill>
                <a:latin typeface="Times New Roman" pitchFamily="18" charset="0"/>
              </a:defRPr>
            </a:lvl6pPr>
            <a:lvl7pPr marL="2744788" eaLnBrk="0" fontAlgn="base" hangingPunct="0">
              <a:spcBef>
                <a:spcPct val="0"/>
              </a:spcBef>
              <a:spcAft>
                <a:spcPct val="0"/>
              </a:spcAft>
              <a:tabLst>
                <a:tab pos="9331325" algn="r"/>
              </a:tabLst>
              <a:defRPr sz="2400">
                <a:solidFill>
                  <a:schemeClr val="tx1"/>
                </a:solidFill>
                <a:latin typeface="Times New Roman" pitchFamily="18" charset="0"/>
              </a:defRPr>
            </a:lvl7pPr>
            <a:lvl8pPr marL="3201988" eaLnBrk="0" fontAlgn="base" hangingPunct="0">
              <a:spcBef>
                <a:spcPct val="0"/>
              </a:spcBef>
              <a:spcAft>
                <a:spcPct val="0"/>
              </a:spcAft>
              <a:tabLst>
                <a:tab pos="9331325" algn="r"/>
              </a:tabLst>
              <a:defRPr sz="2400">
                <a:solidFill>
                  <a:schemeClr val="tx1"/>
                </a:solidFill>
                <a:latin typeface="Times New Roman" pitchFamily="18" charset="0"/>
              </a:defRPr>
            </a:lvl8pPr>
            <a:lvl9pPr marL="3659188" eaLnBrk="0" fontAlgn="base" hangingPunct="0">
              <a:spcBef>
                <a:spcPct val="0"/>
              </a:spcBef>
              <a:spcAft>
                <a:spcPct val="0"/>
              </a:spcAft>
              <a:tabLst>
                <a:tab pos="9331325" algn="r"/>
              </a:tabLst>
              <a:defRPr sz="2400">
                <a:solidFill>
                  <a:schemeClr val="tx1"/>
                </a:solidFill>
                <a:latin typeface="Times New Roman" pitchFamily="18" charset="0"/>
              </a:defRPr>
            </a:lvl9pPr>
          </a:lstStyle>
          <a:p>
            <a:pPr algn="ctr">
              <a:defRPr/>
            </a:pPr>
            <a:r>
              <a:rPr lang="en-GB" sz="700" dirty="0">
                <a:solidFill>
                  <a:srgbClr val="000000"/>
                </a:solidFill>
                <a:latin typeface="Arial" charset="0"/>
                <a:ea typeface="Times New Roman" pitchFamily="18" charset="0"/>
                <a:cs typeface="Arial" charset="0"/>
              </a:rPr>
              <a:t>Copyright © 2017 - </a:t>
            </a:r>
            <a:r>
              <a:rPr lang="en-GB" sz="700" dirty="0" err="1">
                <a:solidFill>
                  <a:srgbClr val="000000"/>
                </a:solidFill>
                <a:latin typeface="Arial" charset="0"/>
                <a:ea typeface="Times New Roman" pitchFamily="18" charset="0"/>
                <a:cs typeface="Arial" charset="0"/>
              </a:rPr>
              <a:t>SCK•CEN</a:t>
            </a:r>
            <a:r>
              <a:rPr lang="en-GB" sz="700" dirty="0">
                <a:solidFill>
                  <a:srgbClr val="000000"/>
                </a:solidFill>
                <a:latin typeface="Arial" charset="0"/>
                <a:ea typeface="Times New Roman" pitchFamily="18" charset="0"/>
                <a:cs typeface="Arial" charset="0"/>
              </a:rPr>
              <a:t> - </a:t>
            </a:r>
            <a:r>
              <a:rPr lang="en-US" sz="700" dirty="0">
                <a:solidFill>
                  <a:srgbClr val="000000"/>
                </a:solidFill>
                <a:latin typeface="Arial" charset="0"/>
                <a:ea typeface="Times New Roman" pitchFamily="18" charset="0"/>
                <a:cs typeface="Arial" charset="0"/>
              </a:rPr>
              <a:t>This presentation contains data, information and formats for dedicated use only and may not be communicated, copied, reproduced, distributed or cited without the explicit written permission of </a:t>
            </a:r>
            <a:r>
              <a:rPr lang="en-US" sz="700" dirty="0" err="1">
                <a:solidFill>
                  <a:srgbClr val="000000"/>
                </a:solidFill>
                <a:latin typeface="Arial" charset="0"/>
                <a:ea typeface="Times New Roman" pitchFamily="18" charset="0"/>
                <a:cs typeface="Arial" charset="0"/>
              </a:rPr>
              <a:t>SCK•CEN</a:t>
            </a:r>
            <a:r>
              <a:rPr lang="en-US" sz="700" dirty="0">
                <a:solidFill>
                  <a:srgbClr val="000000"/>
                </a:solidFill>
                <a:latin typeface="Arial" charset="0"/>
                <a:ea typeface="Times New Roman" pitchFamily="18" charset="0"/>
                <a:cs typeface="Arial" charset="0"/>
              </a:rPr>
              <a:t>.</a:t>
            </a:r>
          </a:p>
        </p:txBody>
      </p:sp>
    </p:spTree>
    <p:extLst>
      <p:ext uri="{BB962C8B-B14F-4D97-AF65-F5344CB8AC3E}">
        <p14:creationId xmlns:p14="http://schemas.microsoft.com/office/powerpoint/2010/main" val="116289635"/>
      </p:ext>
    </p:extLst>
  </p:cSld>
  <p:clrMap bg1="lt1" tx1="dk1" bg2="lt2" tx2="dk2" accent1="accent1" accent2="accent2" accent3="accent3" accent4="accent4" accent5="accent5" accent6="accent6" hlink="hlink" folHlink="folHlink"/>
  <p:hf hdr="0" ftr="0"/>
  <p:notesStyle>
    <a:lvl1pPr algn="l" defTabSz="3917213" rtl="0" eaLnBrk="0" fontAlgn="base" hangingPunct="0">
      <a:spcBef>
        <a:spcPct val="30000"/>
      </a:spcBef>
      <a:spcAft>
        <a:spcPct val="0"/>
      </a:spcAft>
      <a:defRPr sz="5700" kern="1200">
        <a:solidFill>
          <a:schemeClr val="tx1"/>
        </a:solidFill>
        <a:latin typeface="Arial" charset="0"/>
        <a:ea typeface="+mn-ea"/>
        <a:cs typeface="+mn-cs"/>
      </a:defRPr>
    </a:lvl1pPr>
    <a:lvl2pPr marL="3819283" indent="-1468955"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2pPr>
    <a:lvl3pPr marL="5875820"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3pPr>
    <a:lvl4pPr marL="8226148"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4pPr>
    <a:lvl5pPr marL="10576476"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5pPr>
    <a:lvl6pPr marL="11751640" algn="l" defTabSz="4700656" rtl="0" eaLnBrk="1" latinLnBrk="0" hangingPunct="1">
      <a:defRPr sz="6200" kern="1200">
        <a:solidFill>
          <a:schemeClr val="tx1"/>
        </a:solidFill>
        <a:latin typeface="+mn-lt"/>
        <a:ea typeface="+mn-ea"/>
        <a:cs typeface="+mn-cs"/>
      </a:defRPr>
    </a:lvl6pPr>
    <a:lvl7pPr marL="14101968" algn="l" defTabSz="4700656" rtl="0" eaLnBrk="1" latinLnBrk="0" hangingPunct="1">
      <a:defRPr sz="6200" kern="1200">
        <a:solidFill>
          <a:schemeClr val="tx1"/>
        </a:solidFill>
        <a:latin typeface="+mn-lt"/>
        <a:ea typeface="+mn-ea"/>
        <a:cs typeface="+mn-cs"/>
      </a:defRPr>
    </a:lvl7pPr>
    <a:lvl8pPr marL="16452296" algn="l" defTabSz="4700656" rtl="0" eaLnBrk="1" latinLnBrk="0" hangingPunct="1">
      <a:defRPr sz="6200" kern="1200">
        <a:solidFill>
          <a:schemeClr val="tx1"/>
        </a:solidFill>
        <a:latin typeface="+mn-lt"/>
        <a:ea typeface="+mn-ea"/>
        <a:cs typeface="+mn-cs"/>
      </a:defRPr>
    </a:lvl8pPr>
    <a:lvl9pPr marL="18802624" algn="l" defTabSz="4700656" rtl="0" eaLnBrk="1" latinLnBrk="0" hangingPunct="1">
      <a:defRPr sz="6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271003" y="9703265"/>
            <a:ext cx="25737979" cy="12206376"/>
          </a:xfrm>
          <a:prstGeom prst="rect">
            <a:avLst/>
          </a:prstGeom>
        </p:spPr>
        <p:txBody>
          <a:bodyPr anchor="b">
            <a:normAutofit/>
          </a:bodyPr>
          <a:lstStyle>
            <a:lvl1pPr algn="ctr">
              <a:defRPr sz="30800"/>
            </a:lvl1pPr>
          </a:lstStyle>
          <a:p>
            <a:r>
              <a:rPr lang="fr-FR" dirty="0" err="1"/>
              <a:t>Title</a:t>
            </a:r>
            <a:endParaRPr lang="en-US" dirty="0"/>
          </a:p>
        </p:txBody>
      </p:sp>
      <p:sp>
        <p:nvSpPr>
          <p:cNvPr id="3" name="Subtitle 2"/>
          <p:cNvSpPr>
            <a:spLocks noGrp="1"/>
          </p:cNvSpPr>
          <p:nvPr>
            <p:ph type="subTitle" idx="1" hasCustomPrompt="1"/>
          </p:nvPr>
        </p:nvSpPr>
        <p:spPr>
          <a:xfrm>
            <a:off x="3785003" y="22484383"/>
            <a:ext cx="22709981" cy="10335487"/>
          </a:xfrm>
          <a:prstGeom prst="rect">
            <a:avLst/>
          </a:prstGeom>
        </p:spPr>
        <p:txBody>
          <a:bodyPr>
            <a:normAutofit/>
          </a:bodyPr>
          <a:lstStyle>
            <a:lvl1pPr marL="0" indent="0" algn="ctr">
              <a:buNone/>
              <a:defRPr sz="12300"/>
            </a:lvl1pPr>
            <a:lvl2pPr marL="1762746" indent="0" algn="ctr">
              <a:buNone/>
              <a:defRPr sz="7700"/>
            </a:lvl2pPr>
            <a:lvl3pPr marL="3525492" indent="0" algn="ctr">
              <a:buNone/>
              <a:defRPr sz="6900"/>
            </a:lvl3pPr>
            <a:lvl4pPr marL="5288238" indent="0" algn="ctr">
              <a:buNone/>
              <a:defRPr sz="6200"/>
            </a:lvl4pPr>
            <a:lvl5pPr marL="7050984" indent="0" algn="ctr">
              <a:buNone/>
              <a:defRPr sz="6200"/>
            </a:lvl5pPr>
            <a:lvl6pPr marL="8813730" indent="0" algn="ctr">
              <a:buNone/>
              <a:defRPr sz="6200"/>
            </a:lvl6pPr>
            <a:lvl7pPr marL="10576476" indent="0" algn="ctr">
              <a:buNone/>
              <a:defRPr sz="6200"/>
            </a:lvl7pPr>
            <a:lvl8pPr marL="12339222" indent="0" algn="ctr">
              <a:buNone/>
              <a:defRPr sz="6200"/>
            </a:lvl8pPr>
            <a:lvl9pPr marL="14101968" indent="0" algn="ctr">
              <a:buNone/>
              <a:defRPr sz="6200"/>
            </a:lvl9pPr>
          </a:lstStyle>
          <a:p>
            <a:r>
              <a:rPr lang="fr-FR" dirty="0" err="1"/>
              <a:t>Authors</a:t>
            </a:r>
            <a:endParaRPr lang="en-US" dirty="0"/>
          </a:p>
        </p:txBody>
      </p:sp>
    </p:spTree>
    <p:extLst>
      <p:ext uri="{BB962C8B-B14F-4D97-AF65-F5344CB8AC3E}">
        <p14:creationId xmlns:p14="http://schemas.microsoft.com/office/powerpoint/2010/main" val="12546183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3310576" y="3274683"/>
            <a:ext cx="16184366" cy="4621125"/>
          </a:xfrm>
          <a:prstGeom prst="rect">
            <a:avLst/>
          </a:prstGeom>
        </p:spPr>
        <p:txBody>
          <a:bodyPr>
            <a:normAutofit/>
          </a:bodyPr>
          <a:lstStyle>
            <a:lvl1pPr algn="r">
              <a:defRPr sz="16500"/>
            </a:lvl1pPr>
          </a:lstStyle>
          <a:p>
            <a:r>
              <a:rPr lang="fr-FR" dirty="0" err="1"/>
              <a:t>Title</a:t>
            </a:r>
            <a:endParaRPr lang="en-US" dirty="0"/>
          </a:p>
        </p:txBody>
      </p:sp>
      <p:sp>
        <p:nvSpPr>
          <p:cNvPr id="3" name="Content Placeholder 2"/>
          <p:cNvSpPr>
            <a:spLocks noGrp="1"/>
          </p:cNvSpPr>
          <p:nvPr>
            <p:ph idx="1" hasCustomPrompt="1"/>
          </p:nvPr>
        </p:nvSpPr>
        <p:spPr>
          <a:xfrm>
            <a:off x="1177570" y="9785899"/>
            <a:ext cx="28233270" cy="24653782"/>
          </a:xfrm>
          <a:prstGeom prst="rect">
            <a:avLst/>
          </a:prstGeom>
        </p:spPr>
        <p:txBody>
          <a:bodyPr/>
          <a:lstStyle>
            <a:lvl1pPr marL="1387346" indent="-1387346">
              <a:lnSpc>
                <a:spcPct val="100000"/>
              </a:lnSpc>
              <a:buClr>
                <a:srgbClr val="008080"/>
              </a:buClr>
              <a:buSzPct val="75000"/>
              <a:buFont typeface="Wingdings" panose="05000000000000000000" pitchFamily="2" charset="2"/>
              <a:buChar char="l"/>
              <a:defRPr/>
            </a:lvl1pPr>
            <a:lvl2pPr marL="3190899" indent="-1322060">
              <a:lnSpc>
                <a:spcPct val="100000"/>
              </a:lnSpc>
              <a:buClr>
                <a:srgbClr val="009999"/>
              </a:buClr>
              <a:buFont typeface="Arial" panose="020B0604020202020204" pitchFamily="34" charset="0"/>
              <a:buChar char="•"/>
              <a:defRPr/>
            </a:lvl2pPr>
            <a:lvl3pPr>
              <a:lnSpc>
                <a:spcPct val="100000"/>
              </a:lnSpc>
              <a:defRPr/>
            </a:lvl3pPr>
            <a:lvl4pPr>
              <a:lnSpc>
                <a:spcPct val="100000"/>
              </a:lnSpc>
              <a:defRPr/>
            </a:lvl4pPr>
            <a:lvl5pPr>
              <a:lnSpc>
                <a:spcPct val="100000"/>
              </a:lnSpc>
              <a:defRPr/>
            </a:lvl5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cxnSp>
        <p:nvCxnSpPr>
          <p:cNvPr id="4" name="Straight Connector 3"/>
          <p:cNvCxnSpPr/>
          <p:nvPr userDrawn="1"/>
        </p:nvCxnSpPr>
        <p:spPr bwMode="auto">
          <a:xfrm flipH="1">
            <a:off x="1177567" y="9129845"/>
            <a:ext cx="29102414" cy="0"/>
          </a:xfrm>
          <a:prstGeom prst="line">
            <a:avLst/>
          </a:prstGeom>
          <a:solidFill>
            <a:schemeClr val="accent1"/>
          </a:solidFill>
          <a:ln w="127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0384089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226951" y="1432371"/>
            <a:ext cx="17267987" cy="6369637"/>
          </a:xfrm>
          <a:prstGeom prst="rect">
            <a:avLst/>
          </a:prstGeom>
        </p:spPr>
        <p:txBody>
          <a:bodyPr>
            <a:normAutofit/>
          </a:bodyPr>
          <a:lstStyle>
            <a:lvl1pPr algn="r">
              <a:defRPr sz="14400"/>
            </a:lvl1pPr>
          </a:lstStyle>
          <a:p>
            <a:r>
              <a:rPr lang="fr-FR" dirty="0" err="1"/>
              <a:t>Title</a:t>
            </a:r>
            <a:endParaRPr lang="en-US" dirty="0"/>
          </a:p>
        </p:txBody>
      </p:sp>
      <p:sp>
        <p:nvSpPr>
          <p:cNvPr id="3" name="Content Placeholder 2"/>
          <p:cNvSpPr>
            <a:spLocks noGrp="1"/>
          </p:cNvSpPr>
          <p:nvPr>
            <p:ph sz="half" idx="1" hasCustomPrompt="1"/>
          </p:nvPr>
        </p:nvSpPr>
        <p:spPr>
          <a:xfrm>
            <a:off x="1177564" y="9792647"/>
            <a:ext cx="13816634" cy="28539017"/>
          </a:xfrm>
          <a:prstGeom prst="rect">
            <a:avLst/>
          </a:prstGeom>
        </p:spPr>
        <p:txBody>
          <a:bodyPr/>
          <a:lstStyle>
            <a:lvl1pPr>
              <a:defRPr/>
            </a:lvl1pPr>
            <a:lvl2pPr>
              <a:defRPr/>
            </a:lvl2pPr>
            <a:lvl3pPr>
              <a:defRPr/>
            </a:lvl3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sp>
        <p:nvSpPr>
          <p:cNvPr id="5" name="Content Placeholder 2"/>
          <p:cNvSpPr>
            <a:spLocks noGrp="1"/>
          </p:cNvSpPr>
          <p:nvPr>
            <p:ph sz="half" idx="10" hasCustomPrompt="1"/>
          </p:nvPr>
        </p:nvSpPr>
        <p:spPr>
          <a:xfrm>
            <a:off x="15678308" y="9792647"/>
            <a:ext cx="13816634" cy="28539017"/>
          </a:xfrm>
          <a:prstGeom prst="rect">
            <a:avLst/>
          </a:prstGeom>
        </p:spPr>
        <p:txBody>
          <a:bodyPr/>
          <a:lstStyle>
            <a:lvl1pPr>
              <a:defRPr/>
            </a:lvl1pPr>
            <a:lvl2pPr>
              <a:defRPr/>
            </a:lvl2pPr>
            <a:lvl3pPr>
              <a:defRPr/>
            </a:lvl3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cxnSp>
        <p:nvCxnSpPr>
          <p:cNvPr id="6" name="Straight Connector 5"/>
          <p:cNvCxnSpPr/>
          <p:nvPr userDrawn="1"/>
        </p:nvCxnSpPr>
        <p:spPr bwMode="auto">
          <a:xfrm flipH="1">
            <a:off x="1177567" y="9129845"/>
            <a:ext cx="29102414" cy="0"/>
          </a:xfrm>
          <a:prstGeom prst="line">
            <a:avLst/>
          </a:prstGeom>
          <a:solidFill>
            <a:schemeClr val="accent1"/>
          </a:solidFill>
          <a:ln w="127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693803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75196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Obdĺžnik 3"/>
          <p:cNvSpPr/>
          <p:nvPr/>
        </p:nvSpPr>
        <p:spPr>
          <a:xfrm>
            <a:off x="14896313" y="20809612"/>
            <a:ext cx="463588" cy="1200329"/>
          </a:xfrm>
          <a:prstGeom prst="rect">
            <a:avLst/>
          </a:prstGeom>
        </p:spPr>
        <p:txBody>
          <a:bodyPr wrap="none">
            <a:spAutoFit/>
          </a:bodyPr>
          <a:lstStyle/>
          <a:p>
            <a:r>
              <a:rPr lang="en-GB" sz="7200" dirty="0" smtClean="0">
                <a:solidFill>
                  <a:prstClr val="black"/>
                </a:solidFill>
                <a:latin typeface="Interstate-Regular" panose="02000603020000020004" pitchFamily="2" charset="0"/>
              </a:rPr>
              <a:t> </a:t>
            </a:r>
            <a:endParaRPr lang="sk-SK" dirty="0"/>
          </a:p>
        </p:txBody>
      </p:sp>
    </p:spTree>
    <p:extLst>
      <p:ext uri="{BB962C8B-B14F-4D97-AF65-F5344CB8AC3E}">
        <p14:creationId xmlns:p14="http://schemas.microsoft.com/office/powerpoint/2010/main" val="602590137"/>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Lst>
  <p:hf sldNum="0" hdr="0" ftr="0" dt="0"/>
  <p:txStyles>
    <p:titleStyle>
      <a:lvl1pPr algn="r" defTabSz="3525492" rtl="0" eaLnBrk="1" latinLnBrk="0" hangingPunct="1">
        <a:lnSpc>
          <a:spcPct val="90000"/>
        </a:lnSpc>
        <a:spcBef>
          <a:spcPct val="0"/>
        </a:spcBef>
        <a:buNone/>
        <a:defRPr sz="16500" b="1" kern="1200">
          <a:solidFill>
            <a:srgbClr val="4AA0B1"/>
          </a:solidFill>
          <a:latin typeface="+mj-lt"/>
          <a:ea typeface="+mj-ea"/>
          <a:cs typeface="+mj-cs"/>
        </a:defRPr>
      </a:lvl1pPr>
    </p:titleStyle>
    <p:bodyStyle>
      <a:lvl1pPr marL="881373" indent="-881373" algn="l" defTabSz="3525492" rtl="0" eaLnBrk="1" latinLnBrk="0" hangingPunct="1">
        <a:lnSpc>
          <a:spcPct val="100000"/>
        </a:lnSpc>
        <a:spcBef>
          <a:spcPts val="3856"/>
        </a:spcBef>
        <a:buFont typeface="Arial" panose="020B0604020202020204" pitchFamily="34" charset="0"/>
        <a:buChar char="•"/>
        <a:defRPr sz="14400" kern="1200">
          <a:solidFill>
            <a:schemeClr val="tx1"/>
          </a:solidFill>
          <a:latin typeface="+mn-lt"/>
          <a:ea typeface="+mn-ea"/>
          <a:cs typeface="+mn-cs"/>
        </a:defRPr>
      </a:lvl1pPr>
      <a:lvl2pPr marL="2644119" indent="-881373" algn="l" defTabSz="3525492" rtl="0" eaLnBrk="1" latinLnBrk="0" hangingPunct="1">
        <a:lnSpc>
          <a:spcPct val="100000"/>
        </a:lnSpc>
        <a:spcBef>
          <a:spcPts val="1928"/>
        </a:spcBef>
        <a:buFont typeface="Arial" panose="020B0604020202020204" pitchFamily="34" charset="0"/>
        <a:buChar char="•"/>
        <a:defRPr sz="12300" kern="1200">
          <a:solidFill>
            <a:schemeClr val="tx1"/>
          </a:solidFill>
          <a:latin typeface="+mn-lt"/>
          <a:ea typeface="+mn-ea"/>
          <a:cs typeface="+mn-cs"/>
        </a:defRPr>
      </a:lvl2pPr>
      <a:lvl3pPr marL="4406865" indent="-881373" algn="l" defTabSz="3525492" rtl="0" eaLnBrk="1" latinLnBrk="0" hangingPunct="1">
        <a:lnSpc>
          <a:spcPct val="100000"/>
        </a:lnSpc>
        <a:spcBef>
          <a:spcPts val="1928"/>
        </a:spcBef>
        <a:buFont typeface="Arial" panose="020B0604020202020204" pitchFamily="34" charset="0"/>
        <a:buChar char="•"/>
        <a:defRPr sz="10300" kern="1200">
          <a:solidFill>
            <a:schemeClr val="tx1"/>
          </a:solidFill>
          <a:latin typeface="+mn-lt"/>
          <a:ea typeface="+mn-ea"/>
          <a:cs typeface="+mn-cs"/>
        </a:defRPr>
      </a:lvl3pPr>
      <a:lvl4pPr marL="6169611"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4pPr>
      <a:lvl5pPr marL="7932357"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5pPr>
      <a:lvl6pPr marL="9695103"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6pPr>
      <a:lvl7pPr marL="11457849"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7pPr>
      <a:lvl8pPr marL="13220595"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8pPr>
      <a:lvl9pPr marL="14983341"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9pPr>
    </p:bodyStyle>
    <p:otherStyle>
      <a:defPPr>
        <a:defRPr lang="en-US"/>
      </a:defPPr>
      <a:lvl1pPr marL="0" algn="l" defTabSz="3525492" rtl="0" eaLnBrk="1" latinLnBrk="0" hangingPunct="1">
        <a:defRPr sz="6900" kern="1200">
          <a:solidFill>
            <a:schemeClr val="tx1"/>
          </a:solidFill>
          <a:latin typeface="+mn-lt"/>
          <a:ea typeface="+mn-ea"/>
          <a:cs typeface="+mn-cs"/>
        </a:defRPr>
      </a:lvl1pPr>
      <a:lvl2pPr marL="1762746" algn="l" defTabSz="3525492" rtl="0" eaLnBrk="1" latinLnBrk="0" hangingPunct="1">
        <a:defRPr sz="6900" kern="1200">
          <a:solidFill>
            <a:schemeClr val="tx1"/>
          </a:solidFill>
          <a:latin typeface="+mn-lt"/>
          <a:ea typeface="+mn-ea"/>
          <a:cs typeface="+mn-cs"/>
        </a:defRPr>
      </a:lvl2pPr>
      <a:lvl3pPr marL="3525492" algn="l" defTabSz="3525492" rtl="0" eaLnBrk="1" latinLnBrk="0" hangingPunct="1">
        <a:defRPr sz="6900" kern="1200">
          <a:solidFill>
            <a:schemeClr val="tx1"/>
          </a:solidFill>
          <a:latin typeface="+mn-lt"/>
          <a:ea typeface="+mn-ea"/>
          <a:cs typeface="+mn-cs"/>
        </a:defRPr>
      </a:lvl3pPr>
      <a:lvl4pPr marL="5288238" algn="l" defTabSz="3525492" rtl="0" eaLnBrk="1" latinLnBrk="0" hangingPunct="1">
        <a:defRPr sz="6900" kern="1200">
          <a:solidFill>
            <a:schemeClr val="tx1"/>
          </a:solidFill>
          <a:latin typeface="+mn-lt"/>
          <a:ea typeface="+mn-ea"/>
          <a:cs typeface="+mn-cs"/>
        </a:defRPr>
      </a:lvl4pPr>
      <a:lvl5pPr marL="7050984" algn="l" defTabSz="3525492" rtl="0" eaLnBrk="1" latinLnBrk="0" hangingPunct="1">
        <a:defRPr sz="6900" kern="1200">
          <a:solidFill>
            <a:schemeClr val="tx1"/>
          </a:solidFill>
          <a:latin typeface="+mn-lt"/>
          <a:ea typeface="+mn-ea"/>
          <a:cs typeface="+mn-cs"/>
        </a:defRPr>
      </a:lvl5pPr>
      <a:lvl6pPr marL="8813730" algn="l" defTabSz="3525492" rtl="0" eaLnBrk="1" latinLnBrk="0" hangingPunct="1">
        <a:defRPr sz="6900" kern="1200">
          <a:solidFill>
            <a:schemeClr val="tx1"/>
          </a:solidFill>
          <a:latin typeface="+mn-lt"/>
          <a:ea typeface="+mn-ea"/>
          <a:cs typeface="+mn-cs"/>
        </a:defRPr>
      </a:lvl6pPr>
      <a:lvl7pPr marL="10576476" algn="l" defTabSz="3525492" rtl="0" eaLnBrk="1" latinLnBrk="0" hangingPunct="1">
        <a:defRPr sz="6900" kern="1200">
          <a:solidFill>
            <a:schemeClr val="tx1"/>
          </a:solidFill>
          <a:latin typeface="+mn-lt"/>
          <a:ea typeface="+mn-ea"/>
          <a:cs typeface="+mn-cs"/>
        </a:defRPr>
      </a:lvl7pPr>
      <a:lvl8pPr marL="12339222" algn="l" defTabSz="3525492" rtl="0" eaLnBrk="1" latinLnBrk="0" hangingPunct="1">
        <a:defRPr sz="6900" kern="1200">
          <a:solidFill>
            <a:schemeClr val="tx1"/>
          </a:solidFill>
          <a:latin typeface="+mn-lt"/>
          <a:ea typeface="+mn-ea"/>
          <a:cs typeface="+mn-cs"/>
        </a:defRPr>
      </a:lvl8pPr>
      <a:lvl9pPr marL="14101968" algn="l" defTabSz="3525492" rtl="0" eaLnBrk="1" latinLnBrk="0" hangingPunct="1">
        <a:defRPr sz="6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jpeg"/><Relationship Id="rId13" Type="http://schemas.openxmlformats.org/officeDocument/2006/relationships/image" Target="../media/image9.png"/><Relationship Id="rId3" Type="http://schemas.openxmlformats.org/officeDocument/2006/relationships/hyperlink" Target="http://www.engage-concert.eu/" TargetMode="External"/><Relationship Id="rId7" Type="http://schemas.openxmlformats.org/officeDocument/2006/relationships/image" Target="../media/image3.png"/><Relationship Id="rId12" Type="http://schemas.openxmlformats.org/officeDocument/2006/relationships/image" Target="../media/image8.png"/><Relationship Id="rId2" Type="http://schemas.openxmlformats.org/officeDocument/2006/relationships/hyperlink" Target="https://concert-h2020.eu/" TargetMode="External"/><Relationship Id="rId1" Type="http://schemas.openxmlformats.org/officeDocument/2006/relationships/slideLayout" Target="../slideLayouts/slideLayout1.xml"/><Relationship Id="rId6" Type="http://schemas.openxmlformats.org/officeDocument/2006/relationships/image" Target="../media/image2.png"/><Relationship Id="rId11" Type="http://schemas.openxmlformats.org/officeDocument/2006/relationships/image" Target="../media/image7.png"/><Relationship Id="rId5" Type="http://schemas.openxmlformats.org/officeDocument/2006/relationships/image" Target="../media/image1.png"/><Relationship Id="rId10" Type="http://schemas.openxmlformats.org/officeDocument/2006/relationships/image" Target="../media/image6.jpeg"/><Relationship Id="rId4" Type="http://schemas.openxmlformats.org/officeDocument/2006/relationships/hyperlink" Target="https://www.eu-neris.net/projects.html" TargetMode="External"/><Relationship Id="rId9" Type="http://schemas.openxmlformats.org/officeDocument/2006/relationships/image" Target="../media/image5.png"/><Relationship Id="rId1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Straight Connector 6"/>
          <p:cNvCxnSpPr/>
          <p:nvPr/>
        </p:nvCxnSpPr>
        <p:spPr bwMode="auto">
          <a:xfrm flipH="1">
            <a:off x="1" y="40601319"/>
            <a:ext cx="30279974" cy="0"/>
          </a:xfrm>
          <a:prstGeom prst="line">
            <a:avLst/>
          </a:prstGeom>
          <a:solidFill>
            <a:schemeClr val="accent1"/>
          </a:solidFill>
          <a:ln w="1270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Subtitle 2"/>
          <p:cNvSpPr>
            <a:spLocks noGrp="1"/>
          </p:cNvSpPr>
          <p:nvPr>
            <p:ph type="subTitle" idx="1"/>
          </p:nvPr>
        </p:nvSpPr>
        <p:spPr>
          <a:xfrm>
            <a:off x="1852161" y="41124819"/>
            <a:ext cx="9296400" cy="1041631"/>
          </a:xfrm>
        </p:spPr>
        <p:txBody>
          <a:bodyPr>
            <a:noAutofit/>
          </a:bodyPr>
          <a:lstStyle/>
          <a:p>
            <a:pPr>
              <a:spcBef>
                <a:spcPts val="0"/>
              </a:spcBef>
            </a:pPr>
            <a:r>
              <a:rPr lang="nl-BE" sz="2000" b="1" dirty="0" smtClean="0">
                <a:latin typeface="Arial" panose="020B0604020202020204" pitchFamily="34" charset="0"/>
                <a:cs typeface="Arial" panose="020B0604020202020204" pitchFamily="34" charset="0"/>
              </a:rPr>
              <a:t>CONCERT Project </a:t>
            </a:r>
            <a:r>
              <a:rPr lang="nl-BE" sz="2000" b="1" dirty="0">
                <a:latin typeface="Arial" panose="020B0604020202020204" pitchFamily="34" charset="0"/>
                <a:cs typeface="Arial" panose="020B0604020202020204" pitchFamily="34" charset="0"/>
              </a:rPr>
              <a:t>Website </a:t>
            </a:r>
            <a:r>
              <a:rPr lang="nl-BE" sz="2000" dirty="0">
                <a:latin typeface="Arial" panose="020B0604020202020204" pitchFamily="34" charset="0"/>
                <a:cs typeface="Arial" panose="020B0604020202020204" pitchFamily="34" charset="0"/>
              </a:rPr>
              <a:t>(</a:t>
            </a:r>
            <a:r>
              <a:rPr lang="nl-BE" sz="2000" dirty="0">
                <a:latin typeface="Arial" panose="020B0604020202020204" pitchFamily="34" charset="0"/>
                <a:cs typeface="Arial" panose="020B0604020202020204" pitchFamily="34" charset="0"/>
                <a:hlinkClick r:id="rId2"/>
              </a:rPr>
              <a:t>https://</a:t>
            </a:r>
            <a:r>
              <a:rPr lang="nl-BE" sz="2000" dirty="0" smtClean="0">
                <a:latin typeface="Arial" panose="020B0604020202020204" pitchFamily="34" charset="0"/>
                <a:cs typeface="Arial" panose="020B0604020202020204" pitchFamily="34" charset="0"/>
                <a:hlinkClick r:id="rId2"/>
              </a:rPr>
              <a:t>concert-h2020.eu</a:t>
            </a:r>
            <a:r>
              <a:rPr lang="nl-BE" sz="2000" dirty="0" smtClean="0">
                <a:latin typeface="Arial" panose="020B0604020202020204" pitchFamily="34" charset="0"/>
                <a:cs typeface="Arial" panose="020B0604020202020204" pitchFamily="34" charset="0"/>
              </a:rPr>
              <a:t>)</a:t>
            </a:r>
          </a:p>
          <a:p>
            <a:pPr>
              <a:spcBef>
                <a:spcPts val="0"/>
              </a:spcBef>
            </a:pPr>
            <a:r>
              <a:rPr lang="en-GB" sz="2000" b="1" dirty="0" smtClean="0">
                <a:latin typeface="Arial" panose="020B0604020202020204" pitchFamily="34" charset="0"/>
                <a:cs typeface="Arial" panose="020B0604020202020204" pitchFamily="34" charset="0"/>
              </a:rPr>
              <a:t>CONFIDENCE Project Website </a:t>
            </a:r>
            <a:r>
              <a:rPr lang="en-US" sz="2000" dirty="0" smtClean="0">
                <a:latin typeface="Arial" panose="020B0604020202020204" pitchFamily="34" charset="0"/>
                <a:cs typeface="Arial" panose="020B0604020202020204" pitchFamily="34" charset="0"/>
              </a:rPr>
              <a:t>(</a:t>
            </a:r>
            <a:r>
              <a:rPr lang="en-US" sz="2000" dirty="0">
                <a:latin typeface="Arial" panose="020B0604020202020204" pitchFamily="34" charset="0"/>
                <a:cs typeface="Arial" panose="020B0604020202020204" pitchFamily="34" charset="0"/>
                <a:hlinkClick r:id="rId3"/>
              </a:rPr>
              <a:t>https://portal.iket.kit.edu/CONFIDENCE</a:t>
            </a:r>
            <a:r>
              <a:rPr lang="en-US" sz="2000" dirty="0" smtClean="0">
                <a:latin typeface="Arial" panose="020B0604020202020204" pitchFamily="34" charset="0"/>
                <a:cs typeface="Arial" panose="020B0604020202020204" pitchFamily="34" charset="0"/>
                <a:hlinkClick r:id="rId3"/>
              </a:rPr>
              <a:t>//</a:t>
            </a:r>
            <a:r>
              <a:rPr lang="en-US" sz="2000" dirty="0" smtClean="0">
                <a:latin typeface="Arial" panose="020B0604020202020204" pitchFamily="34" charset="0"/>
                <a:cs typeface="Arial" panose="020B0604020202020204" pitchFamily="34" charset="0"/>
              </a:rPr>
              <a:t>)</a:t>
            </a:r>
            <a:endParaRPr lang="en-US" sz="2000" b="1" dirty="0" smtClean="0">
              <a:latin typeface="Arial" panose="020B0604020202020204" pitchFamily="34" charset="0"/>
              <a:cs typeface="Arial" panose="020B0604020202020204" pitchFamily="34" charset="0"/>
            </a:endParaRPr>
          </a:p>
          <a:p>
            <a:pPr>
              <a:spcBef>
                <a:spcPts val="0"/>
              </a:spcBef>
            </a:pPr>
            <a:r>
              <a:rPr lang="en-US" sz="2000" b="1" dirty="0" smtClean="0">
                <a:latin typeface="Arial" panose="020B0604020202020204" pitchFamily="34" charset="0"/>
                <a:cs typeface="Arial" panose="020B0604020202020204" pitchFamily="34" charset="0"/>
              </a:rPr>
              <a:t>NERIS Platform Website (</a:t>
            </a:r>
            <a:r>
              <a:rPr lang="en-US" sz="2000" dirty="0" smtClean="0">
                <a:latin typeface="Arial" panose="020B0604020202020204" pitchFamily="34" charset="0"/>
                <a:cs typeface="Arial" panose="020B0604020202020204" pitchFamily="34" charset="0"/>
                <a:hlinkClick r:id="rId4"/>
              </a:rPr>
              <a:t>https</a:t>
            </a:r>
            <a:r>
              <a:rPr lang="en-US" sz="2000" dirty="0">
                <a:latin typeface="Arial" panose="020B0604020202020204" pitchFamily="34" charset="0"/>
                <a:cs typeface="Arial" panose="020B0604020202020204" pitchFamily="34" charset="0"/>
                <a:hlinkClick r:id="rId4"/>
              </a:rPr>
              <a:t>://</a:t>
            </a:r>
            <a:r>
              <a:rPr lang="en-US" sz="2000" dirty="0" smtClean="0">
                <a:latin typeface="Arial" panose="020B0604020202020204" pitchFamily="34" charset="0"/>
                <a:cs typeface="Arial" panose="020B0604020202020204" pitchFamily="34" charset="0"/>
                <a:hlinkClick r:id="rId4"/>
              </a:rPr>
              <a:t>www.eu-neris.net/projects.html</a:t>
            </a:r>
            <a:r>
              <a:rPr lang="en-US" sz="2000" dirty="0" smtClean="0">
                <a:latin typeface="Arial" panose="020B0604020202020204" pitchFamily="34" charset="0"/>
                <a:cs typeface="Arial" panose="020B0604020202020204" pitchFamily="34" charset="0"/>
              </a:rPr>
              <a:t>)</a:t>
            </a:r>
            <a:endParaRPr lang="nl-BE" sz="2000" dirty="0"/>
          </a:p>
        </p:txBody>
      </p:sp>
      <p:sp>
        <p:nvSpPr>
          <p:cNvPr id="21" name="Rectangle 6"/>
          <p:cNvSpPr txBox="1">
            <a:spLocks noChangeArrowheads="1"/>
          </p:cNvSpPr>
          <p:nvPr/>
        </p:nvSpPr>
        <p:spPr>
          <a:xfrm>
            <a:off x="7643733" y="1159829"/>
            <a:ext cx="14992509" cy="3808412"/>
          </a:xfrm>
          <a:prstGeom prst="rect">
            <a:avLst/>
          </a:prstGeom>
        </p:spPr>
        <p:txBody>
          <a:bodyPr anchor="ctr">
            <a:normAutofit/>
          </a:bodyPr>
          <a:lstStyle>
            <a:lvl1pPr marL="0" indent="0" algn="ctr" defTabSz="3525492" rtl="0" eaLnBrk="1" latinLnBrk="0" hangingPunct="1">
              <a:lnSpc>
                <a:spcPct val="100000"/>
              </a:lnSpc>
              <a:spcBef>
                <a:spcPts val="3856"/>
              </a:spcBef>
              <a:buFont typeface="Arial" panose="020B0604020202020204" pitchFamily="34" charset="0"/>
              <a:buNone/>
              <a:defRPr sz="12300" kern="1200">
                <a:solidFill>
                  <a:schemeClr val="tx1"/>
                </a:solidFill>
                <a:latin typeface="+mn-lt"/>
                <a:ea typeface="+mn-ea"/>
                <a:cs typeface="+mn-cs"/>
              </a:defRPr>
            </a:lvl1pPr>
            <a:lvl2pPr marL="1762746" indent="0" algn="ctr" defTabSz="3525492" rtl="0" eaLnBrk="1" latinLnBrk="0" hangingPunct="1">
              <a:lnSpc>
                <a:spcPct val="100000"/>
              </a:lnSpc>
              <a:spcBef>
                <a:spcPts val="1928"/>
              </a:spcBef>
              <a:buFont typeface="Arial" panose="020B0604020202020204" pitchFamily="34" charset="0"/>
              <a:buNone/>
              <a:defRPr sz="7700" kern="1200">
                <a:solidFill>
                  <a:schemeClr val="tx1"/>
                </a:solidFill>
                <a:latin typeface="+mn-lt"/>
                <a:ea typeface="+mn-ea"/>
                <a:cs typeface="+mn-cs"/>
              </a:defRPr>
            </a:lvl2pPr>
            <a:lvl3pPr marL="3525492" indent="0" algn="ctr" defTabSz="3525492" rtl="0" eaLnBrk="1" latinLnBrk="0" hangingPunct="1">
              <a:lnSpc>
                <a:spcPct val="100000"/>
              </a:lnSpc>
              <a:spcBef>
                <a:spcPts val="1928"/>
              </a:spcBef>
              <a:buFont typeface="Arial" panose="020B0604020202020204" pitchFamily="34" charset="0"/>
              <a:buNone/>
              <a:defRPr sz="6900" kern="1200">
                <a:solidFill>
                  <a:schemeClr val="tx1"/>
                </a:solidFill>
                <a:latin typeface="+mn-lt"/>
                <a:ea typeface="+mn-ea"/>
                <a:cs typeface="+mn-cs"/>
              </a:defRPr>
            </a:lvl3pPr>
            <a:lvl4pPr marL="5288238"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4pPr>
            <a:lvl5pPr marL="7050984"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5pPr>
            <a:lvl6pPr marL="8813730"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6pPr>
            <a:lvl7pPr marL="10576476"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7pPr>
            <a:lvl8pPr marL="12339222"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8pPr>
            <a:lvl9pPr marL="14101968"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9pPr>
          </a:lstStyle>
          <a:p>
            <a:pPr fontAlgn="auto">
              <a:lnSpc>
                <a:spcPct val="90000"/>
              </a:lnSpc>
              <a:spcAft>
                <a:spcPts val="0"/>
              </a:spcAft>
            </a:pPr>
            <a:r>
              <a:rPr lang="en-AU" sz="5000" b="1" dirty="0" smtClean="0">
                <a:solidFill>
                  <a:srgbClr val="4AA0B1"/>
                </a:solidFill>
                <a:cs typeface="Segoe UI" pitchFamily="34" charset="0"/>
              </a:rPr>
              <a:t>Stakeholder engagement through scenario-based discussion panels – Slovak </a:t>
            </a:r>
            <a:r>
              <a:rPr lang="en-AU" sz="5000" b="1" smtClean="0">
                <a:solidFill>
                  <a:srgbClr val="4AA0B1"/>
                </a:solidFill>
                <a:cs typeface="Segoe UI" pitchFamily="34" charset="0"/>
              </a:rPr>
              <a:t>National </a:t>
            </a:r>
            <a:r>
              <a:rPr lang="en-AU" sz="5000" b="1" smtClean="0">
                <a:solidFill>
                  <a:srgbClr val="4AA0B1"/>
                </a:solidFill>
                <a:cs typeface="Segoe UI" pitchFamily="34" charset="0"/>
              </a:rPr>
              <a:t>Panel</a:t>
            </a:r>
            <a:endParaRPr lang="en-AU" sz="3600" b="1" dirty="0" smtClean="0">
              <a:solidFill>
                <a:srgbClr val="4AA0B1"/>
              </a:solidFill>
              <a:cs typeface="Segoe UI" pitchFamily="34" charset="0"/>
            </a:endParaRPr>
          </a:p>
          <a:p>
            <a:pPr fontAlgn="auto">
              <a:lnSpc>
                <a:spcPct val="90000"/>
              </a:lnSpc>
              <a:spcBef>
                <a:spcPts val="0"/>
              </a:spcBef>
              <a:spcAft>
                <a:spcPts val="0"/>
              </a:spcAft>
            </a:pPr>
            <a:r>
              <a:rPr lang="en-AU" sz="2500" b="1" i="1" dirty="0" smtClean="0">
                <a:solidFill>
                  <a:srgbClr val="4AA0B1"/>
                </a:solidFill>
                <a:cs typeface="Segoe UI" pitchFamily="34" charset="0"/>
              </a:rPr>
              <a:t>T. Duranova</a:t>
            </a:r>
            <a:r>
              <a:rPr lang="en-AU" sz="2500" b="1" i="1" baseline="30000" dirty="0" smtClean="0">
                <a:solidFill>
                  <a:srgbClr val="4AA0B1"/>
                </a:solidFill>
                <a:cs typeface="Segoe UI" pitchFamily="34" charset="0"/>
              </a:rPr>
              <a:t>1</a:t>
            </a:r>
            <a:r>
              <a:rPr lang="en-AU" sz="2500" b="1" i="1" dirty="0" smtClean="0">
                <a:solidFill>
                  <a:srgbClr val="4AA0B1"/>
                </a:solidFill>
                <a:cs typeface="Segoe UI" pitchFamily="34" charset="0"/>
              </a:rPr>
              <a:t>, </a:t>
            </a:r>
            <a:r>
              <a:rPr lang="en-AU" sz="2500" b="1" i="1" dirty="0">
                <a:solidFill>
                  <a:srgbClr val="4AA0B1"/>
                </a:solidFill>
                <a:cs typeface="Segoe UI" pitchFamily="34" charset="0"/>
              </a:rPr>
              <a:t>J</a:t>
            </a:r>
            <a:r>
              <a:rPr lang="en-AU" sz="2500" b="1" i="1" dirty="0" smtClean="0">
                <a:solidFill>
                  <a:srgbClr val="4AA0B1"/>
                </a:solidFill>
                <a:cs typeface="Segoe UI" pitchFamily="34" charset="0"/>
              </a:rPr>
              <a:t>. Bohunova</a:t>
            </a:r>
            <a:r>
              <a:rPr lang="en-AU" sz="2500" b="1" i="1" baseline="30000" dirty="0">
                <a:solidFill>
                  <a:srgbClr val="4AA0B1"/>
                </a:solidFill>
                <a:cs typeface="Segoe UI" pitchFamily="34" charset="0"/>
              </a:rPr>
              <a:t>1</a:t>
            </a:r>
            <a:r>
              <a:rPr lang="en-AU" sz="2500" b="1" i="1" dirty="0" smtClean="0">
                <a:solidFill>
                  <a:srgbClr val="4AA0B1"/>
                </a:solidFill>
                <a:cs typeface="Segoe UI" pitchFamily="34" charset="0"/>
              </a:rPr>
              <a:t>, T. Müller</a:t>
            </a:r>
            <a:r>
              <a:rPr lang="en-AU" sz="2500" b="1" i="1" baseline="30000" dirty="0" smtClean="0">
                <a:solidFill>
                  <a:srgbClr val="4AA0B1"/>
                </a:solidFill>
                <a:cs typeface="Segoe UI" pitchFamily="34" charset="0"/>
              </a:rPr>
              <a:t>2</a:t>
            </a:r>
            <a:r>
              <a:rPr lang="en-AU" sz="2500" b="1" i="1" dirty="0" smtClean="0">
                <a:solidFill>
                  <a:srgbClr val="4AA0B1"/>
                </a:solidFill>
                <a:cs typeface="Segoe UI" pitchFamily="34" charset="0"/>
              </a:rPr>
              <a:t>, W. Raskob</a:t>
            </a:r>
            <a:r>
              <a:rPr lang="en-AU" sz="2500" b="1" i="1" baseline="30000" dirty="0" smtClean="0">
                <a:solidFill>
                  <a:srgbClr val="4AA0B1"/>
                </a:solidFill>
                <a:cs typeface="Segoe UI" pitchFamily="34" charset="0"/>
              </a:rPr>
              <a:t>2</a:t>
            </a:r>
            <a:endParaRPr lang="en-AU" sz="2500" b="1" i="1" dirty="0" smtClean="0">
              <a:solidFill>
                <a:srgbClr val="4AA0B1"/>
              </a:solidFill>
              <a:cs typeface="Segoe UI" pitchFamily="34" charset="0"/>
            </a:endParaRPr>
          </a:p>
          <a:p>
            <a:pPr fontAlgn="auto">
              <a:lnSpc>
                <a:spcPct val="90000"/>
              </a:lnSpc>
              <a:spcBef>
                <a:spcPts val="0"/>
              </a:spcBef>
              <a:spcAft>
                <a:spcPts val="0"/>
              </a:spcAft>
            </a:pPr>
            <a:r>
              <a:rPr lang="en-AU" sz="2500" b="1" i="1" baseline="30000" dirty="0">
                <a:solidFill>
                  <a:srgbClr val="4AA0B1"/>
                </a:solidFill>
                <a:cs typeface="Segoe UI" pitchFamily="34" charset="0"/>
              </a:rPr>
              <a:t>1</a:t>
            </a:r>
            <a:r>
              <a:rPr lang="en-AU" sz="2500" i="1" dirty="0" smtClean="0">
                <a:solidFill>
                  <a:srgbClr val="4AA0B1"/>
                </a:solidFill>
                <a:cs typeface="Segoe UI" pitchFamily="34" charset="0"/>
              </a:rPr>
              <a:t>VUJE, Inc., </a:t>
            </a:r>
            <a:r>
              <a:rPr lang="en-AU" sz="2500" i="1" dirty="0" err="1" smtClean="0">
                <a:solidFill>
                  <a:srgbClr val="4AA0B1"/>
                </a:solidFill>
                <a:cs typeface="Segoe UI" pitchFamily="34" charset="0"/>
              </a:rPr>
              <a:t>Trnava</a:t>
            </a:r>
            <a:r>
              <a:rPr lang="en-AU" sz="2500" i="1" dirty="0" smtClean="0">
                <a:solidFill>
                  <a:srgbClr val="4AA0B1"/>
                </a:solidFill>
                <a:cs typeface="Segoe UI" pitchFamily="34" charset="0"/>
              </a:rPr>
              <a:t>, Slovak Republic, </a:t>
            </a:r>
            <a:r>
              <a:rPr lang="en-AU" sz="2500" b="1" i="1" baseline="30000" dirty="0" smtClean="0">
                <a:solidFill>
                  <a:srgbClr val="4AA0B1"/>
                </a:solidFill>
                <a:cs typeface="Segoe UI" pitchFamily="34" charset="0"/>
              </a:rPr>
              <a:t>2</a:t>
            </a:r>
            <a:r>
              <a:rPr lang="en-AU" sz="2500" i="1" dirty="0" smtClean="0">
                <a:solidFill>
                  <a:srgbClr val="4AA0B1"/>
                </a:solidFill>
                <a:cs typeface="Segoe UI" pitchFamily="34" charset="0"/>
              </a:rPr>
              <a:t>KIT, Karlsruhe, Germany</a:t>
            </a:r>
          </a:p>
          <a:p>
            <a:pPr fontAlgn="auto">
              <a:lnSpc>
                <a:spcPct val="90000"/>
              </a:lnSpc>
              <a:spcBef>
                <a:spcPts val="0"/>
              </a:spcBef>
              <a:spcAft>
                <a:spcPts val="0"/>
              </a:spcAft>
            </a:pPr>
            <a:r>
              <a:rPr lang="en-AU" sz="2500" b="1" i="1" dirty="0" smtClean="0">
                <a:solidFill>
                  <a:srgbClr val="4AA0B1"/>
                </a:solidFill>
                <a:cs typeface="Segoe UI" pitchFamily="34" charset="0"/>
              </a:rPr>
              <a:t>tatiana.duranova@vuje.sk</a:t>
            </a:r>
            <a:endParaRPr lang="en-US" sz="4600" dirty="0" smtClean="0">
              <a:solidFill>
                <a:srgbClr val="4AA0B1"/>
              </a:solidFill>
              <a:cs typeface="Segoe UI" pitchFamily="34" charset="0"/>
            </a:endParaRPr>
          </a:p>
        </p:txBody>
      </p:sp>
      <p:grpSp>
        <p:nvGrpSpPr>
          <p:cNvPr id="34" name="33 Grupo"/>
          <p:cNvGrpSpPr/>
          <p:nvPr/>
        </p:nvGrpSpPr>
        <p:grpSpPr>
          <a:xfrm>
            <a:off x="14289362" y="40694626"/>
            <a:ext cx="11771037" cy="2102126"/>
            <a:chOff x="20326400" y="40482746"/>
            <a:chExt cx="11691032" cy="2325779"/>
          </a:xfrm>
        </p:grpSpPr>
        <p:sp>
          <p:nvSpPr>
            <p:cNvPr id="17" name="16 Rectángulo"/>
            <p:cNvSpPr/>
            <p:nvPr/>
          </p:nvSpPr>
          <p:spPr>
            <a:xfrm>
              <a:off x="28066637" y="41887220"/>
              <a:ext cx="3733016" cy="919410"/>
            </a:xfrm>
            <a:prstGeom prst="rect">
              <a:avLst/>
            </a:prstGeom>
          </p:spPr>
          <p:txBody>
            <a:bodyPr wrap="square">
              <a:spAutoFit/>
            </a:bodyPr>
            <a:lstStyle/>
            <a:p>
              <a:pPr algn="r"/>
              <a:r>
                <a:rPr lang="es-ES" sz="2000" b="1" i="0" u="none" strike="noStrike" baseline="0" dirty="0" smtClean="0">
                  <a:solidFill>
                    <a:schemeClr val="accent2"/>
                  </a:solidFill>
                  <a:latin typeface="CenturyGothic-Bold"/>
                </a:rPr>
                <a:t>2</a:t>
              </a:r>
              <a:r>
                <a:rPr lang="es-ES" sz="2000" b="1" i="0" u="none" strike="noStrike" dirty="0" smtClean="0">
                  <a:solidFill>
                    <a:schemeClr val="accent2"/>
                  </a:solidFill>
                  <a:latin typeface="CenturyGothic-Bold"/>
                </a:rPr>
                <a:t> - 5</a:t>
              </a:r>
              <a:r>
                <a:rPr lang="es-ES" sz="2000" b="1" i="0" u="none" strike="noStrike" baseline="0" dirty="0" smtClean="0">
                  <a:solidFill>
                    <a:schemeClr val="accent2"/>
                  </a:solidFill>
                  <a:latin typeface="CenturyGothic-Bold"/>
                </a:rPr>
                <a:t> </a:t>
              </a:r>
              <a:r>
                <a:rPr lang="es-ES" sz="2000" b="1" i="0" u="none" strike="noStrike" baseline="0" dirty="0" err="1" smtClean="0">
                  <a:solidFill>
                    <a:schemeClr val="accent2"/>
                  </a:solidFill>
                  <a:latin typeface="CenturyGothic-Bold"/>
                </a:rPr>
                <a:t>December</a:t>
              </a:r>
              <a:r>
                <a:rPr lang="es-ES" sz="2000" b="1" i="0" u="none" strike="noStrike" baseline="0" dirty="0" smtClean="0">
                  <a:solidFill>
                    <a:schemeClr val="accent2"/>
                  </a:solidFill>
                  <a:latin typeface="CenturyGothic-Bold"/>
                </a:rPr>
                <a:t> 2019</a:t>
              </a:r>
            </a:p>
            <a:p>
              <a:pPr algn="r"/>
              <a:r>
                <a:rPr lang="es-ES" sz="1400" b="1" dirty="0" err="1">
                  <a:solidFill>
                    <a:schemeClr val="accent2"/>
                  </a:solidFill>
                  <a:latin typeface="CenturyGothic-Bold"/>
                </a:rPr>
                <a:t>Lindner</a:t>
              </a:r>
              <a:r>
                <a:rPr lang="es-ES" sz="1400" b="1" dirty="0">
                  <a:solidFill>
                    <a:schemeClr val="accent2"/>
                  </a:solidFill>
                  <a:latin typeface="CenturyGothic-Bold"/>
                </a:rPr>
                <a:t> Hotel </a:t>
              </a:r>
              <a:r>
                <a:rPr lang="es-ES" sz="1400" b="1" dirty="0" err="1">
                  <a:solidFill>
                    <a:schemeClr val="accent2"/>
                  </a:solidFill>
                  <a:latin typeface="CenturyGothic-Bold"/>
                </a:rPr>
                <a:t>Gallery</a:t>
              </a:r>
              <a:r>
                <a:rPr lang="es-ES" sz="1400" b="1" dirty="0">
                  <a:solidFill>
                    <a:schemeClr val="accent2"/>
                  </a:solidFill>
                  <a:latin typeface="CenturyGothic-Bold"/>
                </a:rPr>
                <a:t> Central</a:t>
              </a:r>
              <a:endParaRPr lang="es-ES" sz="1400" b="1" i="0" u="none" strike="noStrike" baseline="0" dirty="0" smtClean="0">
                <a:solidFill>
                  <a:schemeClr val="accent2"/>
                </a:solidFill>
                <a:latin typeface="CenturyGothic-Bold"/>
              </a:endParaRPr>
            </a:p>
            <a:p>
              <a:pPr algn="r"/>
              <a:r>
                <a:rPr lang="es-ES" sz="1400" b="1" dirty="0" smtClean="0">
                  <a:solidFill>
                    <a:schemeClr val="accent2"/>
                  </a:solidFill>
                  <a:latin typeface="CenturyGothic-Bold"/>
                </a:rPr>
                <a:t>Bratislava</a:t>
              </a:r>
              <a:r>
                <a:rPr lang="es-ES" sz="1400" b="1" dirty="0">
                  <a:solidFill>
                    <a:schemeClr val="accent2"/>
                  </a:solidFill>
                  <a:latin typeface="CenturyGothic-Bold"/>
                </a:rPr>
                <a:t>, </a:t>
              </a:r>
              <a:r>
                <a:rPr lang="es-ES" sz="1400" b="1" dirty="0" err="1">
                  <a:solidFill>
                    <a:schemeClr val="accent2"/>
                  </a:solidFill>
                  <a:latin typeface="CenturyGothic-Bold"/>
                </a:rPr>
                <a:t>Slovak</a:t>
              </a:r>
              <a:r>
                <a:rPr lang="es-ES" sz="1400" b="1" dirty="0">
                  <a:solidFill>
                    <a:schemeClr val="accent2"/>
                  </a:solidFill>
                  <a:latin typeface="CenturyGothic-Bold"/>
                </a:rPr>
                <a:t> </a:t>
              </a:r>
              <a:r>
                <a:rPr lang="es-ES" sz="1400" b="1" dirty="0" err="1">
                  <a:solidFill>
                    <a:schemeClr val="accent2"/>
                  </a:solidFill>
                  <a:latin typeface="CenturyGothic-Bold"/>
                </a:rPr>
                <a:t>Republic</a:t>
              </a:r>
              <a:endParaRPr lang="es-ES" sz="1400" dirty="0">
                <a:solidFill>
                  <a:schemeClr val="accent2"/>
                </a:solidFill>
              </a:endParaRPr>
            </a:p>
          </p:txBody>
        </p:sp>
        <p:pic>
          <p:nvPicPr>
            <p:cNvPr id="18"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326400" y="40482746"/>
              <a:ext cx="3816424" cy="23257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18 Rectángulo"/>
            <p:cNvSpPr/>
            <p:nvPr/>
          </p:nvSpPr>
          <p:spPr>
            <a:xfrm>
              <a:off x="24024544" y="40706399"/>
              <a:ext cx="7992888" cy="1328036"/>
            </a:xfrm>
            <a:prstGeom prst="rect">
              <a:avLst/>
            </a:prstGeom>
          </p:spPr>
          <p:txBody>
            <a:bodyPr wrap="square">
              <a:spAutoFit/>
            </a:bodyPr>
            <a:lstStyle/>
            <a:p>
              <a:pPr algn="r"/>
              <a:r>
                <a:rPr lang="en-GB" sz="2400" b="1" dirty="0">
                  <a:solidFill>
                    <a:schemeClr val="accent2"/>
                  </a:solidFill>
                  <a:latin typeface="CenturyGothic-Bold"/>
                </a:rPr>
                <a:t>CONFIDENCE Dissemination </a:t>
              </a:r>
              <a:r>
                <a:rPr lang="en-GB" sz="2400" b="1" dirty="0" smtClean="0">
                  <a:solidFill>
                    <a:schemeClr val="accent2"/>
                  </a:solidFill>
                  <a:latin typeface="CenturyGothic-Bold"/>
                </a:rPr>
                <a:t>Workshop</a:t>
              </a:r>
            </a:p>
            <a:p>
              <a:pPr algn="r"/>
              <a:r>
                <a:rPr lang="en-GB" sz="2400" b="1" dirty="0" smtClean="0">
                  <a:solidFill>
                    <a:schemeClr val="accent2"/>
                  </a:solidFill>
                  <a:latin typeface="CenturyGothic-Bold"/>
                </a:rPr>
                <a:t>“</a:t>
              </a:r>
              <a:r>
                <a:rPr lang="en-US" sz="2400" b="1" dirty="0">
                  <a:solidFill>
                    <a:schemeClr val="accent2"/>
                  </a:solidFill>
                  <a:latin typeface="CenturyGothic-Bold"/>
                </a:rPr>
                <a:t>Coping with uncertainties for improved modelling </a:t>
              </a:r>
              <a:r>
                <a:rPr lang="en-US" sz="2400" b="1" dirty="0" smtClean="0">
                  <a:solidFill>
                    <a:schemeClr val="accent2"/>
                  </a:solidFill>
                  <a:latin typeface="CenturyGothic-Bold"/>
                </a:rPr>
                <a:t>and </a:t>
              </a:r>
              <a:r>
                <a:rPr lang="en-US" sz="2400" b="1" dirty="0">
                  <a:solidFill>
                    <a:schemeClr val="accent2"/>
                  </a:solidFill>
                  <a:latin typeface="CenturyGothic-Bold"/>
                </a:rPr>
                <a:t>decision making in nuclear </a:t>
              </a:r>
              <a:r>
                <a:rPr lang="en-US" sz="2400" b="1" dirty="0" smtClean="0">
                  <a:solidFill>
                    <a:schemeClr val="accent2"/>
                  </a:solidFill>
                  <a:latin typeface="CenturyGothic-Bold"/>
                </a:rPr>
                <a:t>emergencies</a:t>
              </a:r>
              <a:r>
                <a:rPr lang="en-GB" sz="2400" b="1" i="0" u="none" strike="noStrike" baseline="0" dirty="0" smtClean="0">
                  <a:solidFill>
                    <a:schemeClr val="accent2"/>
                  </a:solidFill>
                  <a:latin typeface="CenturyGothic-Bold"/>
                </a:rPr>
                <a:t>”</a:t>
              </a:r>
              <a:endParaRPr lang="en-GB" sz="2400" dirty="0">
                <a:solidFill>
                  <a:schemeClr val="accent2"/>
                </a:solidFill>
              </a:endParaRPr>
            </a:p>
          </p:txBody>
        </p:sp>
      </p:grpSp>
      <p:sp>
        <p:nvSpPr>
          <p:cNvPr id="6" name="5 Rectángulo"/>
          <p:cNvSpPr/>
          <p:nvPr/>
        </p:nvSpPr>
        <p:spPr>
          <a:xfrm>
            <a:off x="0" y="4785360"/>
            <a:ext cx="30279975" cy="243840"/>
          </a:xfrm>
          <a:prstGeom prst="rect">
            <a:avLst/>
          </a:prstGeom>
          <a:gradFill>
            <a:gsLst>
              <a:gs pos="0">
                <a:srgbClr val="B8DBE2"/>
              </a:gs>
              <a:gs pos="50000">
                <a:srgbClr val="9ECDD6"/>
              </a:gs>
              <a:gs pos="100000">
                <a:srgbClr val="4AA0B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rgbClr val="4AA0B1"/>
              </a:solidFill>
            </a:endParaRPr>
          </a:p>
        </p:txBody>
      </p:sp>
      <p:sp>
        <p:nvSpPr>
          <p:cNvPr id="37" name="Rectangle 490"/>
          <p:cNvSpPr/>
          <p:nvPr/>
        </p:nvSpPr>
        <p:spPr bwMode="auto">
          <a:xfrm>
            <a:off x="1258888" y="5922963"/>
            <a:ext cx="27720925" cy="3600450"/>
          </a:xfrm>
          <a:prstGeom prst="rect">
            <a:avLst/>
          </a:prstGeom>
          <a:solidFill>
            <a:schemeClr val="bg1"/>
          </a:solidFill>
          <a:ln w="76200" cap="flat" cmpd="sng" algn="ctr">
            <a:solidFill>
              <a:srgbClr val="4AA0B1"/>
            </a:solidFill>
            <a:prstDash val="solid"/>
            <a:round/>
            <a:headEnd type="none" w="med" len="med"/>
            <a:tailEnd type="none" w="med" len="med"/>
          </a:ln>
          <a:effectLst>
            <a:outerShdw blurRad="63500" dist="635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38" name="Text Box 12"/>
          <p:cNvSpPr txBox="1">
            <a:spLocks noChangeArrowheads="1"/>
          </p:cNvSpPr>
          <p:nvPr/>
        </p:nvSpPr>
        <p:spPr bwMode="auto">
          <a:xfrm>
            <a:off x="1554480" y="5979510"/>
            <a:ext cx="27249120"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smtClean="0">
                <a:solidFill>
                  <a:srgbClr val="4AA0B1"/>
                </a:solidFill>
                <a:latin typeface="+mj-lt"/>
                <a:cs typeface="Segoe UI" pitchFamily="34" charset="0"/>
              </a:rPr>
              <a:t>Introduction</a:t>
            </a:r>
            <a:endParaRPr lang="en-AU" sz="4000" b="1" dirty="0">
              <a:solidFill>
                <a:srgbClr val="4AA0B1"/>
              </a:solidFill>
              <a:latin typeface="+mj-lt"/>
              <a:cs typeface="Segoe UI" pitchFamily="34" charset="0"/>
            </a:endParaRPr>
          </a:p>
        </p:txBody>
      </p:sp>
      <p:sp>
        <p:nvSpPr>
          <p:cNvPr id="39" name="Rectangle 495"/>
          <p:cNvSpPr/>
          <p:nvPr/>
        </p:nvSpPr>
        <p:spPr bwMode="auto">
          <a:xfrm>
            <a:off x="1258888" y="9883775"/>
            <a:ext cx="27720925" cy="3600450"/>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0" name="Text Box 12"/>
          <p:cNvSpPr txBox="1">
            <a:spLocks noChangeArrowheads="1"/>
          </p:cNvSpPr>
          <p:nvPr/>
        </p:nvSpPr>
        <p:spPr bwMode="auto">
          <a:xfrm>
            <a:off x="1516380" y="9914295"/>
            <a:ext cx="21433911" cy="687022"/>
          </a:xfrm>
          <a:prstGeom prst="rect">
            <a:avLst/>
          </a:prstGeom>
          <a:noFill/>
          <a:ln>
            <a:noFill/>
          </a:ln>
          <a:effectLs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smtClean="0">
                <a:solidFill>
                  <a:srgbClr val="4AA0B1"/>
                </a:solidFill>
                <a:latin typeface="+mj-lt"/>
                <a:cs typeface="Segoe UI" pitchFamily="34" charset="0"/>
              </a:rPr>
              <a:t>Objectives</a:t>
            </a:r>
            <a:endParaRPr lang="en-AU" sz="4000" b="1" dirty="0">
              <a:solidFill>
                <a:srgbClr val="4AA0B1"/>
              </a:solidFill>
              <a:latin typeface="+mj-lt"/>
              <a:cs typeface="Segoe UI" pitchFamily="34" charset="0"/>
            </a:endParaRPr>
          </a:p>
        </p:txBody>
      </p:sp>
      <p:sp>
        <p:nvSpPr>
          <p:cNvPr id="41" name="Rectangle 498"/>
          <p:cNvSpPr/>
          <p:nvPr/>
        </p:nvSpPr>
        <p:spPr bwMode="auto">
          <a:xfrm>
            <a:off x="1308100" y="13788421"/>
            <a:ext cx="27720925" cy="7468818"/>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2" name="Text Box 12"/>
          <p:cNvSpPr txBox="1">
            <a:spLocks noChangeArrowheads="1"/>
          </p:cNvSpPr>
          <p:nvPr/>
        </p:nvSpPr>
        <p:spPr bwMode="auto">
          <a:xfrm>
            <a:off x="1528946" y="13839508"/>
            <a:ext cx="8385175"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4AA0B1"/>
                </a:solidFill>
                <a:latin typeface="+mj-lt"/>
                <a:cs typeface="Segoe UI" pitchFamily="34" charset="0"/>
              </a:rPr>
              <a:t>Materials and </a:t>
            </a:r>
            <a:r>
              <a:rPr lang="en-AU" sz="4000" b="1" dirty="0" smtClean="0">
                <a:solidFill>
                  <a:srgbClr val="4AA0B1"/>
                </a:solidFill>
                <a:latin typeface="+mj-lt"/>
                <a:cs typeface="Segoe UI" pitchFamily="34" charset="0"/>
              </a:rPr>
              <a:t>methods</a:t>
            </a:r>
            <a:endParaRPr lang="en-US" sz="3000" dirty="0">
              <a:solidFill>
                <a:srgbClr val="4AA0B1"/>
              </a:solidFill>
              <a:latin typeface="+mj-lt"/>
              <a:cs typeface="Segoe UI" pitchFamily="34" charset="0"/>
            </a:endParaRPr>
          </a:p>
        </p:txBody>
      </p:sp>
      <p:sp>
        <p:nvSpPr>
          <p:cNvPr id="43" name="Rectangle 500"/>
          <p:cNvSpPr/>
          <p:nvPr/>
        </p:nvSpPr>
        <p:spPr bwMode="auto">
          <a:xfrm>
            <a:off x="1308100" y="21588076"/>
            <a:ext cx="27681237" cy="9563437"/>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4" name="Rectangle 502"/>
          <p:cNvSpPr/>
          <p:nvPr/>
        </p:nvSpPr>
        <p:spPr bwMode="auto">
          <a:xfrm>
            <a:off x="1258888" y="31528929"/>
            <a:ext cx="27720925" cy="3916771"/>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dirty="0">
              <a:latin typeface="Segoe UI" pitchFamily="34" charset="0"/>
              <a:ea typeface="Segoe UI" pitchFamily="34" charset="0"/>
              <a:cs typeface="Segoe UI" pitchFamily="34" charset="0"/>
            </a:endParaRPr>
          </a:p>
        </p:txBody>
      </p:sp>
      <p:sp>
        <p:nvSpPr>
          <p:cNvPr id="45" name="Text Box 12"/>
          <p:cNvSpPr txBox="1">
            <a:spLocks noChangeArrowheads="1"/>
          </p:cNvSpPr>
          <p:nvPr/>
        </p:nvSpPr>
        <p:spPr bwMode="auto">
          <a:xfrm>
            <a:off x="1488242" y="31582945"/>
            <a:ext cx="26529532"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smtClean="0">
                <a:solidFill>
                  <a:srgbClr val="4AA0B1"/>
                </a:solidFill>
                <a:latin typeface="+mj-lt"/>
                <a:cs typeface="Segoe UI" pitchFamily="34" charset="0"/>
              </a:rPr>
              <a:t>Discussion</a:t>
            </a:r>
            <a:endParaRPr lang="en-AU" sz="4000" b="1" dirty="0">
              <a:solidFill>
                <a:srgbClr val="4AA0B1"/>
              </a:solidFill>
              <a:latin typeface="+mj-lt"/>
              <a:cs typeface="Segoe UI" pitchFamily="34" charset="0"/>
            </a:endParaRPr>
          </a:p>
        </p:txBody>
      </p:sp>
      <p:sp>
        <p:nvSpPr>
          <p:cNvPr id="46" name="Rectangle 504"/>
          <p:cNvSpPr/>
          <p:nvPr/>
        </p:nvSpPr>
        <p:spPr bwMode="auto">
          <a:xfrm>
            <a:off x="1258888" y="35806063"/>
            <a:ext cx="27720925" cy="3600450"/>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7" name="Text Box 12"/>
          <p:cNvSpPr txBox="1">
            <a:spLocks noChangeArrowheads="1"/>
          </p:cNvSpPr>
          <p:nvPr/>
        </p:nvSpPr>
        <p:spPr bwMode="auto">
          <a:xfrm>
            <a:off x="1476375" y="35846703"/>
            <a:ext cx="26562871"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smtClean="0">
                <a:solidFill>
                  <a:srgbClr val="4AA0B1"/>
                </a:solidFill>
                <a:latin typeface="+mj-lt"/>
                <a:cs typeface="Segoe UI" pitchFamily="34" charset="0"/>
              </a:rPr>
              <a:t>Conclusion</a:t>
            </a:r>
            <a:endParaRPr lang="en-US" sz="3000" dirty="0">
              <a:solidFill>
                <a:srgbClr val="4AA0B1"/>
              </a:solidFill>
              <a:latin typeface="+mj-lt"/>
              <a:cs typeface="Segoe UI" panose="020B0502040204020203" pitchFamily="34" charset="0"/>
            </a:endParaRPr>
          </a:p>
        </p:txBody>
      </p:sp>
      <p:sp>
        <p:nvSpPr>
          <p:cNvPr id="54" name="Text Box 12"/>
          <p:cNvSpPr txBox="1">
            <a:spLocks noChangeArrowheads="1"/>
          </p:cNvSpPr>
          <p:nvPr/>
        </p:nvSpPr>
        <p:spPr bwMode="auto">
          <a:xfrm>
            <a:off x="1538128" y="21643416"/>
            <a:ext cx="26563638"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l" eaLnBrk="1" hangingPunct="1"/>
            <a:r>
              <a:rPr lang="en-AU" sz="4000" b="1" dirty="0" smtClean="0">
                <a:solidFill>
                  <a:srgbClr val="4AA0B1"/>
                </a:solidFill>
                <a:latin typeface="+mj-lt"/>
                <a:cs typeface="Segoe UI" pitchFamily="34" charset="0"/>
              </a:rPr>
              <a:t>Results</a:t>
            </a:r>
          </a:p>
        </p:txBody>
      </p:sp>
      <p:sp>
        <p:nvSpPr>
          <p:cNvPr id="62" name="Text Box 12"/>
          <p:cNvSpPr txBox="1">
            <a:spLocks noChangeArrowheads="1"/>
          </p:cNvSpPr>
          <p:nvPr/>
        </p:nvSpPr>
        <p:spPr bwMode="auto">
          <a:xfrm>
            <a:off x="1615440" y="6764370"/>
            <a:ext cx="27038512" cy="1918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3000" dirty="0" smtClean="0">
                <a:latin typeface="+mn-lt"/>
                <a:cs typeface="Segoe UI" pitchFamily="34" charset="0"/>
              </a:rPr>
              <a:t>A stakeholder </a:t>
            </a:r>
            <a:r>
              <a:rPr lang="en-US" sz="3000" dirty="0">
                <a:latin typeface="+mn-lt"/>
                <a:cs typeface="Segoe UI" pitchFamily="34" charset="0"/>
              </a:rPr>
              <a:t>discussion panel </a:t>
            </a:r>
            <a:r>
              <a:rPr lang="en-US" sz="3000" dirty="0" smtClean="0">
                <a:latin typeface="+mn-lt"/>
                <a:cs typeface="Segoe UI" pitchFamily="34" charset="0"/>
              </a:rPr>
              <a:t>has </a:t>
            </a:r>
            <a:r>
              <a:rPr lang="en-US" sz="3000" dirty="0">
                <a:latin typeface="+mn-lt"/>
                <a:cs typeface="Segoe UI" pitchFamily="34" charset="0"/>
              </a:rPr>
              <a:t>been set up in Slovakia in the framework </a:t>
            </a:r>
            <a:r>
              <a:rPr lang="en-US" sz="3000" dirty="0" smtClean="0">
                <a:latin typeface="+mn-lt"/>
                <a:cs typeface="Segoe UI" pitchFamily="34" charset="0"/>
              </a:rPr>
              <a:t>of the work packages WP4 </a:t>
            </a:r>
            <a:r>
              <a:rPr lang="en-US" sz="3000" dirty="0">
                <a:latin typeface="+mn-lt"/>
                <a:cs typeface="Segoe UI" pitchFamily="34" charset="0"/>
              </a:rPr>
              <a:t>(Transition to long-term recovery, involving stakeholders in decision-making processes) and WP6 (Decision making under uncertainties) of the project </a:t>
            </a:r>
            <a:r>
              <a:rPr lang="en-US" sz="3000" dirty="0" smtClean="0">
                <a:latin typeface="+mn-lt"/>
                <a:cs typeface="Segoe UI" pitchFamily="34" charset="0"/>
              </a:rPr>
              <a:t>CONFIDENCE to </a:t>
            </a:r>
            <a:r>
              <a:rPr lang="en-US" sz="3000" dirty="0">
                <a:latin typeface="+mn-lt"/>
                <a:cs typeface="Segoe UI" pitchFamily="34" charset="0"/>
              </a:rPr>
              <a:t>deal with decisions </a:t>
            </a:r>
            <a:r>
              <a:rPr lang="en-US" sz="3000" dirty="0" smtClean="0">
                <a:latin typeface="+mn-lt"/>
                <a:cs typeface="Segoe UI" pitchFamily="34" charset="0"/>
              </a:rPr>
              <a:t>making </a:t>
            </a:r>
            <a:r>
              <a:rPr lang="en-US" sz="3000" dirty="0">
                <a:latin typeface="+mn-lt"/>
                <a:cs typeface="Segoe UI" pitchFamily="34" charset="0"/>
              </a:rPr>
              <a:t>in the transition phase on urban decontamination issues and the impact of relocation as well as continuation of the previous activities related to establishing and assessing the processes for </a:t>
            </a:r>
            <a:r>
              <a:rPr lang="en-US" sz="3000" dirty="0" smtClean="0">
                <a:latin typeface="+mn-lt"/>
                <a:cs typeface="Segoe UI" pitchFamily="34" charset="0"/>
              </a:rPr>
              <a:t>a national </a:t>
            </a:r>
            <a:r>
              <a:rPr lang="en-US" sz="3000" dirty="0">
                <a:latin typeface="+mn-lt"/>
                <a:cs typeface="Segoe UI" pitchFamily="34" charset="0"/>
              </a:rPr>
              <a:t>dialogue with stakeholders during the transition to recovery phase, based </a:t>
            </a:r>
            <a:r>
              <a:rPr lang="en-US" sz="3000" dirty="0" smtClean="0">
                <a:latin typeface="+mn-lt"/>
                <a:cs typeface="Segoe UI" pitchFamily="34" charset="0"/>
              </a:rPr>
              <a:t>on a </a:t>
            </a:r>
            <a:r>
              <a:rPr lang="en-US" sz="3000" dirty="0">
                <a:latin typeface="+mn-lt"/>
                <a:cs typeface="Segoe UI" pitchFamily="34" charset="0"/>
              </a:rPr>
              <a:t>representative contamination </a:t>
            </a:r>
            <a:r>
              <a:rPr lang="en-US" sz="3000" dirty="0" smtClean="0">
                <a:latin typeface="+mn-lt"/>
                <a:cs typeface="Segoe UI" pitchFamily="34" charset="0"/>
              </a:rPr>
              <a:t>scenario.</a:t>
            </a:r>
            <a:endParaRPr lang="en-AU" sz="3000" dirty="0">
              <a:latin typeface="+mn-lt"/>
              <a:cs typeface="Segoe UI" pitchFamily="34" charset="0"/>
            </a:endParaRPr>
          </a:p>
        </p:txBody>
      </p:sp>
      <p:sp>
        <p:nvSpPr>
          <p:cNvPr id="63" name="Text Box 12"/>
          <p:cNvSpPr txBox="1">
            <a:spLocks noChangeArrowheads="1"/>
          </p:cNvSpPr>
          <p:nvPr/>
        </p:nvSpPr>
        <p:spPr bwMode="auto">
          <a:xfrm>
            <a:off x="1740217" y="10879170"/>
            <a:ext cx="26913735" cy="2379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3000" dirty="0">
                <a:latin typeface="+mn-lt"/>
                <a:cs typeface="Segoe UI" pitchFamily="34" charset="0"/>
              </a:rPr>
              <a:t>The formal decision aiding tool such as multi-criteria decision </a:t>
            </a:r>
            <a:r>
              <a:rPr lang="en-US" sz="3000" dirty="0" smtClean="0">
                <a:latin typeface="+mn-lt"/>
                <a:cs typeface="Segoe UI" pitchFamily="34" charset="0"/>
              </a:rPr>
              <a:t>analyses </a:t>
            </a:r>
            <a:r>
              <a:rPr lang="en-US" sz="3000" dirty="0">
                <a:latin typeface="+mn-lt"/>
                <a:cs typeface="Segoe UI" pitchFamily="34" charset="0"/>
              </a:rPr>
              <a:t>(MCDA) </a:t>
            </a:r>
            <a:r>
              <a:rPr lang="en-US" sz="3000" dirty="0" smtClean="0">
                <a:latin typeface="+mn-lt"/>
                <a:cs typeface="Segoe UI" pitchFamily="34" charset="0"/>
              </a:rPr>
              <a:t>has </a:t>
            </a:r>
            <a:r>
              <a:rPr lang="en-US" sz="3000" dirty="0">
                <a:latin typeface="+mn-lt"/>
                <a:cs typeface="Segoe UI" pitchFamily="34" charset="0"/>
              </a:rPr>
              <a:t>been presented and tested during the stakeholder panel to see how it can be adapted and used for uncertainty handling and “robust” decision making </a:t>
            </a:r>
            <a:r>
              <a:rPr lang="en-US" sz="3000" dirty="0" smtClean="0">
                <a:latin typeface="+mn-lt"/>
                <a:cs typeface="Segoe UI" pitchFamily="34" charset="0"/>
              </a:rPr>
              <a:t>in an </a:t>
            </a:r>
            <a:r>
              <a:rPr lang="en-US" sz="3000" dirty="0">
                <a:latin typeface="+mn-lt"/>
                <a:cs typeface="Segoe UI" pitchFamily="34" charset="0"/>
              </a:rPr>
              <a:t>radiological emergency. These discussions were mindful of </a:t>
            </a:r>
            <a:r>
              <a:rPr lang="en-US" sz="3000" dirty="0" smtClean="0">
                <a:latin typeface="+mn-lt"/>
                <a:cs typeface="Segoe UI" pitchFamily="34" charset="0"/>
              </a:rPr>
              <a:t>choosing/</a:t>
            </a:r>
            <a:r>
              <a:rPr lang="en-US" sz="3000" dirty="0" err="1" smtClean="0">
                <a:latin typeface="+mn-lt"/>
                <a:cs typeface="Segoe UI" pitchFamily="34" charset="0"/>
              </a:rPr>
              <a:t>prioritise</a:t>
            </a:r>
            <a:r>
              <a:rPr lang="en-US" sz="3000" dirty="0" smtClean="0">
                <a:latin typeface="+mn-lt"/>
                <a:cs typeface="Segoe UI" pitchFamily="34" charset="0"/>
              </a:rPr>
              <a:t> </a:t>
            </a:r>
            <a:r>
              <a:rPr lang="en-US" sz="3000" dirty="0">
                <a:latin typeface="+mn-lt"/>
                <a:cs typeface="Segoe UI" pitchFamily="34" charset="0"/>
              </a:rPr>
              <a:t>the strategy </a:t>
            </a:r>
            <a:r>
              <a:rPr lang="en-US" sz="3000" dirty="0" smtClean="0">
                <a:latin typeface="+mn-lt"/>
                <a:cs typeface="Segoe UI" pitchFamily="34" charset="0"/>
              </a:rPr>
              <a:t>(by use </a:t>
            </a:r>
            <a:r>
              <a:rPr lang="en-US" sz="3000" dirty="0">
                <a:latin typeface="+mn-lt"/>
                <a:cs typeface="Segoe UI" pitchFamily="34" charset="0"/>
              </a:rPr>
              <a:t>of MCDA) and taking into account the </a:t>
            </a:r>
            <a:r>
              <a:rPr lang="en-US" sz="3000" dirty="0" smtClean="0">
                <a:latin typeface="+mn-lt"/>
                <a:cs typeface="Segoe UI" pitchFamily="34" charset="0"/>
              </a:rPr>
              <a:t>inherent </a:t>
            </a:r>
            <a:r>
              <a:rPr lang="en-US" sz="3000" dirty="0">
                <a:latin typeface="+mn-lt"/>
                <a:cs typeface="Segoe UI" pitchFamily="34" charset="0"/>
              </a:rPr>
              <a:t>uncertainties </a:t>
            </a:r>
            <a:r>
              <a:rPr lang="en-US" sz="3000" dirty="0" smtClean="0">
                <a:latin typeface="+mn-lt"/>
                <a:cs typeface="Segoe UI" pitchFamily="34" charset="0"/>
              </a:rPr>
              <a:t>on the knowledge of </a:t>
            </a:r>
            <a:r>
              <a:rPr lang="en-US" sz="3000" dirty="0">
                <a:latin typeface="+mn-lt"/>
                <a:cs typeface="Segoe UI" pitchFamily="34" charset="0"/>
              </a:rPr>
              <a:t>the real </a:t>
            </a:r>
            <a:r>
              <a:rPr lang="en-US" sz="3000" dirty="0" smtClean="0">
                <a:latin typeface="+mn-lt"/>
                <a:cs typeface="Segoe UI" pitchFamily="34" charset="0"/>
              </a:rPr>
              <a:t>consequences of an contamination </a:t>
            </a:r>
            <a:r>
              <a:rPr lang="en-US" sz="3000" dirty="0">
                <a:latin typeface="+mn-lt"/>
                <a:cs typeface="Segoe UI" pitchFamily="34" charset="0"/>
              </a:rPr>
              <a:t>scenario, </a:t>
            </a:r>
            <a:r>
              <a:rPr lang="en-US" sz="3000" dirty="0" smtClean="0">
                <a:latin typeface="+mn-lt"/>
                <a:cs typeface="Segoe UI" pitchFamily="34" charset="0"/>
              </a:rPr>
              <a:t>the </a:t>
            </a:r>
            <a:r>
              <a:rPr lang="en-US" sz="3000" dirty="0">
                <a:latin typeface="+mn-lt"/>
                <a:cs typeface="Segoe UI" pitchFamily="34" charset="0"/>
              </a:rPr>
              <a:t>strategies to be implemented and the potential socio-economic impacts on the affected population. </a:t>
            </a:r>
            <a:endParaRPr lang="en-AU" sz="3000" dirty="0" smtClean="0">
              <a:latin typeface="+mn-lt"/>
              <a:cs typeface="Segoe UI" pitchFamily="34" charset="0"/>
            </a:endParaRPr>
          </a:p>
          <a:p>
            <a:pPr algn="just" eaLnBrk="1" hangingPunct="1"/>
            <a:r>
              <a:rPr lang="en-US" sz="3000" dirty="0" smtClean="0">
                <a:latin typeface="+mn-lt"/>
                <a:cs typeface="Segoe UI" pitchFamily="34" charset="0"/>
              </a:rPr>
              <a:t>The </a:t>
            </a:r>
            <a:r>
              <a:rPr lang="en-US" sz="3000" dirty="0">
                <a:latin typeface="+mn-lt"/>
                <a:cs typeface="Segoe UI" pitchFamily="34" charset="0"/>
              </a:rPr>
              <a:t>appropriate means of </a:t>
            </a:r>
            <a:r>
              <a:rPr lang="en-US" sz="3000" dirty="0" err="1">
                <a:latin typeface="+mn-lt"/>
                <a:cs typeface="Segoe UI" pitchFamily="34" charset="0"/>
              </a:rPr>
              <a:t>visualisation</a:t>
            </a:r>
            <a:r>
              <a:rPr lang="en-US" sz="3000" dirty="0">
                <a:latin typeface="+mn-lt"/>
                <a:cs typeface="Segoe UI" pitchFamily="34" charset="0"/>
              </a:rPr>
              <a:t> in terms of information for decision making when based on an MCDA tool have been discussed and evaluated.</a:t>
            </a:r>
            <a:endParaRPr lang="en-AU" sz="3000" dirty="0">
              <a:latin typeface="+mn-lt"/>
              <a:cs typeface="Segoe UI" pitchFamily="34" charset="0"/>
            </a:endParaRPr>
          </a:p>
        </p:txBody>
      </p:sp>
      <p:sp>
        <p:nvSpPr>
          <p:cNvPr id="64" name="Text Box 12"/>
          <p:cNvSpPr txBox="1">
            <a:spLocks noChangeArrowheads="1"/>
          </p:cNvSpPr>
          <p:nvPr/>
        </p:nvSpPr>
        <p:spPr bwMode="auto">
          <a:xfrm>
            <a:off x="1740216" y="14533934"/>
            <a:ext cx="13518834" cy="2841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3000" dirty="0" smtClean="0">
                <a:latin typeface="+mn-lt"/>
                <a:cs typeface="Segoe UI" pitchFamily="34" charset="0"/>
              </a:rPr>
              <a:t>MCDA is a decision making method that provides a ranking on a set of strategies, suggesting the strategy with the highest rank to be to most appropriate to be implemented in the related scenario. For this specific criteria are taken into account, each providing a value for each strategy. Because of different value ranges the criteria have to be normalised. The importance of each criterion is reflected by a weight. In this case the ranking value aggregated by the weighted sum of the normalized criteria.</a:t>
            </a:r>
            <a:endParaRPr lang="en-AU" sz="3000" dirty="0">
              <a:latin typeface="+mn-lt"/>
              <a:cs typeface="Segoe UI" pitchFamily="34" charset="0"/>
            </a:endParaRPr>
          </a:p>
        </p:txBody>
      </p:sp>
      <p:sp>
        <p:nvSpPr>
          <p:cNvPr id="65" name="Text Box 12"/>
          <p:cNvSpPr txBox="1">
            <a:spLocks noChangeArrowheads="1"/>
          </p:cNvSpPr>
          <p:nvPr/>
        </p:nvSpPr>
        <p:spPr bwMode="auto">
          <a:xfrm>
            <a:off x="1672591" y="22709220"/>
            <a:ext cx="7964622" cy="4226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3000" dirty="0" smtClean="0">
                <a:latin typeface="+mn-lt"/>
                <a:cs typeface="Segoe UI" pitchFamily="34" charset="0"/>
              </a:rPr>
              <a:t>Criteria such as </a:t>
            </a:r>
            <a:r>
              <a:rPr lang="en-US" sz="3000" dirty="0">
                <a:latin typeface="+mn-lt"/>
                <a:cs typeface="Segoe UI" pitchFamily="34" charset="0"/>
              </a:rPr>
              <a:t>health effects, costs and amount of waste have been </a:t>
            </a:r>
            <a:r>
              <a:rPr lang="en-US" sz="3000" dirty="0" smtClean="0">
                <a:latin typeface="+mn-lt"/>
                <a:cs typeface="Segoe UI" pitchFamily="34" charset="0"/>
              </a:rPr>
              <a:t>taken from </a:t>
            </a:r>
            <a:r>
              <a:rPr lang="en-US" sz="3000" dirty="0">
                <a:latin typeface="+mn-lt"/>
                <a:cs typeface="Segoe UI" pitchFamily="34" charset="0"/>
              </a:rPr>
              <a:t>the ERMIN </a:t>
            </a:r>
            <a:r>
              <a:rPr lang="en-US" sz="3000" dirty="0" smtClean="0">
                <a:latin typeface="+mn-lt"/>
                <a:cs typeface="Segoe UI" pitchFamily="34" charset="0"/>
              </a:rPr>
              <a:t>calculations of the JRODOS results.</a:t>
            </a:r>
            <a:endParaRPr lang="en-US" sz="3000" dirty="0">
              <a:latin typeface="+mn-lt"/>
              <a:cs typeface="Segoe UI" pitchFamily="34" charset="0"/>
            </a:endParaRPr>
          </a:p>
          <a:p>
            <a:pPr algn="just" eaLnBrk="1" hangingPunct="1"/>
            <a:r>
              <a:rPr lang="en-US" sz="3000" dirty="0">
                <a:latin typeface="+mn-lt"/>
                <a:cs typeface="Segoe UI" pitchFamily="34" charset="0"/>
              </a:rPr>
              <a:t>Soft criteria - expressed as “How difficult is to allocate the workers” and “Is population willing to cooperate in implementation” were widely discussed, precisely specified and expressed by empirical functions under the MCDA requirements</a:t>
            </a:r>
            <a:r>
              <a:rPr lang="en-US" sz="3000" dirty="0" smtClean="0">
                <a:latin typeface="+mn-lt"/>
                <a:cs typeface="Segoe UI" pitchFamily="34" charset="0"/>
              </a:rPr>
              <a:t>. </a:t>
            </a:r>
          </a:p>
        </p:txBody>
      </p:sp>
      <p:sp>
        <p:nvSpPr>
          <p:cNvPr id="66" name="Text Box 12"/>
          <p:cNvSpPr txBox="1">
            <a:spLocks noChangeArrowheads="1"/>
          </p:cNvSpPr>
          <p:nvPr/>
        </p:nvSpPr>
        <p:spPr bwMode="auto">
          <a:xfrm>
            <a:off x="1596390" y="32577120"/>
            <a:ext cx="27249120" cy="2379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3000" dirty="0" smtClean="0">
                <a:latin typeface="+mn-lt"/>
                <a:cs typeface="Segoe UI" pitchFamily="34" charset="0"/>
              </a:rPr>
              <a:t>The </a:t>
            </a:r>
            <a:r>
              <a:rPr lang="en-US" sz="3000" dirty="0">
                <a:latin typeface="+mn-lt"/>
                <a:cs typeface="Segoe UI" pitchFamily="34" charset="0"/>
              </a:rPr>
              <a:t>different possibilities of </a:t>
            </a:r>
            <a:r>
              <a:rPr lang="en-US" sz="3000" dirty="0" smtClean="0">
                <a:latin typeface="+mn-lt"/>
                <a:cs typeface="Segoe UI" pitchFamily="34" charset="0"/>
              </a:rPr>
              <a:t>output </a:t>
            </a:r>
            <a:r>
              <a:rPr lang="en-US" sz="3000" dirty="0">
                <a:latin typeface="+mn-lt"/>
                <a:cs typeface="Segoe UI" pitchFamily="34" charset="0"/>
              </a:rPr>
              <a:t>visualization have been presented and </a:t>
            </a:r>
            <a:r>
              <a:rPr lang="en-US" sz="3000" dirty="0" smtClean="0">
                <a:latin typeface="+mn-lt"/>
                <a:cs typeface="Segoe UI" pitchFamily="34" charset="0"/>
              </a:rPr>
              <a:t>discussed.</a:t>
            </a:r>
          </a:p>
          <a:p>
            <a:pPr algn="just" eaLnBrk="1" hangingPunct="1"/>
            <a:r>
              <a:rPr lang="en-US" sz="3000" dirty="0">
                <a:latin typeface="+mn-lt"/>
                <a:cs typeface="Segoe UI" pitchFamily="34" charset="0"/>
              </a:rPr>
              <a:t>The presentation of </a:t>
            </a:r>
            <a:r>
              <a:rPr lang="en-US" sz="3000" dirty="0" smtClean="0">
                <a:latin typeface="+mn-lt"/>
                <a:cs typeface="Segoe UI" pitchFamily="34" charset="0"/>
              </a:rPr>
              <a:t>output </a:t>
            </a:r>
            <a:r>
              <a:rPr lang="en-US" sz="3000" dirty="0">
                <a:latin typeface="+mn-lt"/>
                <a:cs typeface="Segoe UI" pitchFamily="34" charset="0"/>
              </a:rPr>
              <a:t>in a form of text report has been discussed and appreciated </a:t>
            </a:r>
            <a:r>
              <a:rPr lang="en-US" sz="3000" dirty="0" smtClean="0">
                <a:latin typeface="+mn-lt"/>
                <a:cs typeface="Segoe UI" pitchFamily="34" charset="0"/>
              </a:rPr>
              <a:t>by the </a:t>
            </a:r>
            <a:r>
              <a:rPr lang="en-US" sz="3000" dirty="0">
                <a:latin typeface="+mn-lt"/>
                <a:cs typeface="Segoe UI" pitchFamily="34" charset="0"/>
              </a:rPr>
              <a:t>participants. The report </a:t>
            </a:r>
            <a:r>
              <a:rPr lang="en-US" sz="3000" dirty="0" smtClean="0">
                <a:latin typeface="+mn-lt"/>
                <a:cs typeface="Segoe UI" pitchFamily="34" charset="0"/>
              </a:rPr>
              <a:t>provides a summary </a:t>
            </a:r>
            <a:r>
              <a:rPr lang="en-US" sz="3000" dirty="0">
                <a:latin typeface="+mn-lt"/>
                <a:cs typeface="Segoe UI" pitchFamily="34" charset="0"/>
              </a:rPr>
              <a:t>of information taken into account in </a:t>
            </a:r>
            <a:r>
              <a:rPr lang="en-US" sz="3000" dirty="0" smtClean="0">
                <a:latin typeface="+mn-lt"/>
                <a:cs typeface="Segoe UI" pitchFamily="34" charset="0"/>
              </a:rPr>
              <a:t>ranking the strategies and </a:t>
            </a:r>
            <a:r>
              <a:rPr lang="en-US" sz="3000" dirty="0">
                <a:latin typeface="+mn-lt"/>
                <a:cs typeface="Segoe UI" pitchFamily="34" charset="0"/>
              </a:rPr>
              <a:t>could be used as well as graphical outputs as supporting and transparent materials within the decision making process</a:t>
            </a:r>
            <a:r>
              <a:rPr lang="en-US" sz="3000" dirty="0" smtClean="0">
                <a:latin typeface="+mn-lt"/>
                <a:cs typeface="Segoe UI" pitchFamily="34" charset="0"/>
              </a:rPr>
              <a:t>.</a:t>
            </a:r>
          </a:p>
          <a:p>
            <a:pPr algn="just" eaLnBrk="1" hangingPunct="1"/>
            <a:r>
              <a:rPr lang="en-US" sz="3000" dirty="0">
                <a:latin typeface="+mn-lt"/>
                <a:cs typeface="Segoe UI" pitchFamily="34" charset="0"/>
              </a:rPr>
              <a:t>The weights of particular criteria have been discussed and it was </a:t>
            </a:r>
            <a:r>
              <a:rPr lang="en-US" sz="3000" dirty="0" smtClean="0">
                <a:latin typeface="+mn-lt"/>
                <a:cs typeface="Segoe UI" pitchFamily="34" charset="0"/>
              </a:rPr>
              <a:t>agreed, </a:t>
            </a:r>
            <a:r>
              <a:rPr lang="en-US" sz="3000" dirty="0">
                <a:latin typeface="+mn-lt"/>
                <a:cs typeface="Segoe UI" pitchFamily="34" charset="0"/>
              </a:rPr>
              <a:t>that </a:t>
            </a:r>
            <a:r>
              <a:rPr lang="en-US" sz="3000" dirty="0" smtClean="0">
                <a:latin typeface="+mn-lt"/>
                <a:cs typeface="Segoe UI" pitchFamily="34" charset="0"/>
              </a:rPr>
              <a:t>defining them is </a:t>
            </a:r>
            <a:r>
              <a:rPr lang="en-US" sz="3000" dirty="0">
                <a:latin typeface="+mn-lt"/>
                <a:cs typeface="Segoe UI" pitchFamily="34" charset="0"/>
              </a:rPr>
              <a:t>very </a:t>
            </a:r>
            <a:r>
              <a:rPr lang="en-US" sz="3000" dirty="0" smtClean="0">
                <a:latin typeface="+mn-lt"/>
                <a:cs typeface="Segoe UI" pitchFamily="34" charset="0"/>
              </a:rPr>
              <a:t>subjective. A </a:t>
            </a:r>
            <a:r>
              <a:rPr lang="en-US" sz="3000" dirty="0">
                <a:latin typeface="+mn-lt"/>
                <a:cs typeface="Segoe UI" pitchFamily="34" charset="0"/>
              </a:rPr>
              <a:t>responsible attitude is needed in their assessment</a:t>
            </a:r>
            <a:r>
              <a:rPr lang="en-US" sz="3000" dirty="0" smtClean="0">
                <a:latin typeface="+mn-lt"/>
                <a:cs typeface="Segoe UI" pitchFamily="34" charset="0"/>
              </a:rPr>
              <a:t>.</a:t>
            </a:r>
          </a:p>
          <a:p>
            <a:pPr algn="just" eaLnBrk="1" hangingPunct="1"/>
            <a:endParaRPr lang="en-AU" sz="3000" dirty="0">
              <a:latin typeface="+mn-lt"/>
              <a:cs typeface="Segoe UI" pitchFamily="34" charset="0"/>
            </a:endParaRPr>
          </a:p>
        </p:txBody>
      </p:sp>
      <p:sp>
        <p:nvSpPr>
          <p:cNvPr id="67" name="Text Box 12"/>
          <p:cNvSpPr txBox="1">
            <a:spLocks noChangeArrowheads="1"/>
          </p:cNvSpPr>
          <p:nvPr/>
        </p:nvSpPr>
        <p:spPr bwMode="auto">
          <a:xfrm>
            <a:off x="1691640" y="36901470"/>
            <a:ext cx="27249120" cy="1918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3000" dirty="0">
                <a:latin typeface="+mn-lt"/>
                <a:cs typeface="Segoe UI" pitchFamily="34" charset="0"/>
              </a:rPr>
              <a:t>It was stressed that </a:t>
            </a:r>
            <a:r>
              <a:rPr lang="en-US" sz="3000" dirty="0" smtClean="0">
                <a:latin typeface="+mn-lt"/>
                <a:cs typeface="Segoe UI" pitchFamily="34" charset="0"/>
              </a:rPr>
              <a:t>the MCDA </a:t>
            </a:r>
            <a:r>
              <a:rPr lang="en-US" sz="3000" dirty="0">
                <a:latin typeface="+mn-lt"/>
                <a:cs typeface="Segoe UI" pitchFamily="34" charset="0"/>
              </a:rPr>
              <a:t>tool is </a:t>
            </a:r>
            <a:r>
              <a:rPr lang="en-US" sz="3000" dirty="0" smtClean="0">
                <a:latin typeface="+mn-lt"/>
                <a:cs typeface="Segoe UI" pitchFamily="34" charset="0"/>
              </a:rPr>
              <a:t>an aiding </a:t>
            </a:r>
            <a:r>
              <a:rPr lang="en-US" sz="3000" dirty="0">
                <a:latin typeface="+mn-lt"/>
                <a:cs typeface="Segoe UI" pitchFamily="34" charset="0"/>
              </a:rPr>
              <a:t>tool and its output has to be taken as </a:t>
            </a:r>
            <a:r>
              <a:rPr lang="en-US" sz="3000" dirty="0" smtClean="0">
                <a:latin typeface="+mn-lt"/>
                <a:cs typeface="Segoe UI" pitchFamily="34" charset="0"/>
              </a:rPr>
              <a:t>support. It </a:t>
            </a:r>
            <a:r>
              <a:rPr lang="en-US" sz="3000" dirty="0">
                <a:latin typeface="+mn-lt"/>
                <a:cs typeface="Segoe UI" pitchFamily="34" charset="0"/>
              </a:rPr>
              <a:t>will not substitute </a:t>
            </a:r>
            <a:r>
              <a:rPr lang="en-US" sz="3000" dirty="0" smtClean="0">
                <a:latin typeface="+mn-lt"/>
                <a:cs typeface="Segoe UI" pitchFamily="34" charset="0"/>
              </a:rPr>
              <a:t>the final </a:t>
            </a:r>
            <a:r>
              <a:rPr lang="en-US" sz="3000" dirty="0">
                <a:latin typeface="+mn-lt"/>
                <a:cs typeface="Segoe UI" pitchFamily="34" charset="0"/>
              </a:rPr>
              <a:t>decision. </a:t>
            </a:r>
          </a:p>
          <a:p>
            <a:pPr algn="just" eaLnBrk="1" hangingPunct="1"/>
            <a:r>
              <a:rPr lang="en-US" sz="3000" dirty="0">
                <a:latin typeface="+mn-lt"/>
                <a:cs typeface="Segoe UI" pitchFamily="34" charset="0"/>
              </a:rPr>
              <a:t>The tool was helpful in identifying of weights of particular criteria influencing </a:t>
            </a:r>
            <a:r>
              <a:rPr lang="en-US" sz="3000" dirty="0" smtClean="0">
                <a:latin typeface="+mn-lt"/>
                <a:cs typeface="Segoe UI" pitchFamily="34" charset="0"/>
              </a:rPr>
              <a:t>the selection </a:t>
            </a:r>
            <a:r>
              <a:rPr lang="en-US" sz="3000" dirty="0">
                <a:latin typeface="+mn-lt"/>
                <a:cs typeface="Segoe UI" pitchFamily="34" charset="0"/>
              </a:rPr>
              <a:t>of </a:t>
            </a:r>
            <a:r>
              <a:rPr lang="en-US" sz="3000" dirty="0" smtClean="0">
                <a:latin typeface="+mn-lt"/>
                <a:cs typeface="Segoe UI" pitchFamily="34" charset="0"/>
              </a:rPr>
              <a:t>appropriate restoration </a:t>
            </a:r>
            <a:r>
              <a:rPr lang="en-US" sz="3000" dirty="0">
                <a:latin typeface="+mn-lt"/>
                <a:cs typeface="Segoe UI" pitchFamily="34" charset="0"/>
              </a:rPr>
              <a:t>strategies and giving the preferences by different stakeholders. The participating stakeholders effectively used the decision aiding tool MCDA which was helpful in thorough discussions and supportive in making decisions. </a:t>
            </a:r>
          </a:p>
          <a:p>
            <a:pPr algn="just" eaLnBrk="1" hangingPunct="1"/>
            <a:endParaRPr lang="en-AU" sz="3000" dirty="0">
              <a:latin typeface="+mn-lt"/>
              <a:cs typeface="Segoe UI" pitchFamily="34" charset="0"/>
            </a:endParaRPr>
          </a:p>
        </p:txBody>
      </p:sp>
      <p:pic>
        <p:nvPicPr>
          <p:cNvPr id="32" name="Imagen 4"/>
          <p:cNvPicPr/>
          <p:nvPr/>
        </p:nvPicPr>
        <p:blipFill>
          <a:blip r:embed="rId6">
            <a:extLst>
              <a:ext uri="{28A0092B-C50C-407E-A947-70E740481C1C}">
                <a14:useLocalDpi xmlns:a14="http://schemas.microsoft.com/office/drawing/2010/main" val="0"/>
              </a:ext>
            </a:extLst>
          </a:blip>
          <a:srcRect/>
          <a:stretch>
            <a:fillRect/>
          </a:stretch>
        </p:blipFill>
        <p:spPr bwMode="auto">
          <a:xfrm>
            <a:off x="22342647" y="458953"/>
            <a:ext cx="6311306" cy="2246669"/>
          </a:xfrm>
          <a:prstGeom prst="rect">
            <a:avLst/>
          </a:prstGeom>
          <a:noFill/>
        </p:spPr>
      </p:pic>
      <p:pic>
        <p:nvPicPr>
          <p:cNvPr id="35" name="Grafik 2"/>
          <p:cNvPicPr/>
          <p:nvPr/>
        </p:nvPicPr>
        <p:blipFill>
          <a:blip r:embed="rId7">
            <a:extLst>
              <a:ext uri="{28A0092B-C50C-407E-A947-70E740481C1C}">
                <a14:useLocalDpi xmlns:a14="http://schemas.microsoft.com/office/drawing/2010/main" val="0"/>
              </a:ext>
            </a:extLst>
          </a:blip>
          <a:stretch>
            <a:fillRect/>
          </a:stretch>
        </p:blipFill>
        <p:spPr>
          <a:xfrm>
            <a:off x="22343069" y="2819118"/>
            <a:ext cx="5591822" cy="1675956"/>
          </a:xfrm>
          <a:prstGeom prst="rect">
            <a:avLst/>
          </a:prstGeom>
        </p:spPr>
      </p:pic>
      <p:sp>
        <p:nvSpPr>
          <p:cNvPr id="2" name="BlokTextu 1"/>
          <p:cNvSpPr txBox="1"/>
          <p:nvPr/>
        </p:nvSpPr>
        <p:spPr>
          <a:xfrm>
            <a:off x="27934891" y="3025935"/>
            <a:ext cx="2240729" cy="1200329"/>
          </a:xfrm>
          <a:prstGeom prst="rect">
            <a:avLst/>
          </a:prstGeom>
          <a:noFill/>
        </p:spPr>
        <p:txBody>
          <a:bodyPr wrap="square" rtlCol="0">
            <a:spAutoFit/>
          </a:bodyPr>
          <a:lstStyle/>
          <a:p>
            <a:r>
              <a:rPr lang="en-US" b="1" dirty="0" smtClean="0">
                <a:solidFill>
                  <a:schemeClr val="accent2"/>
                </a:solidFill>
                <a:latin typeface="Arial Narrow" panose="020B0606020202030204" pitchFamily="34" charset="0"/>
                <a:cs typeface="Aharoni" panose="02010803020104030203" pitchFamily="2" charset="-79"/>
              </a:rPr>
              <a:t>Wp6</a:t>
            </a:r>
            <a:endParaRPr lang="sk-SK" b="1" dirty="0">
              <a:solidFill>
                <a:schemeClr val="accent2"/>
              </a:solidFill>
              <a:latin typeface="Arial Narrow" panose="020B0606020202030204" pitchFamily="34" charset="0"/>
              <a:cs typeface="Aharoni" panose="02010803020104030203" pitchFamily="2" charset="-79"/>
            </a:endParaRPr>
          </a:p>
        </p:txBody>
      </p:sp>
      <p:sp>
        <p:nvSpPr>
          <p:cNvPr id="36" name="Text Box 12"/>
          <p:cNvSpPr txBox="1">
            <a:spLocks noChangeArrowheads="1"/>
          </p:cNvSpPr>
          <p:nvPr/>
        </p:nvSpPr>
        <p:spPr bwMode="auto">
          <a:xfrm>
            <a:off x="15519717" y="14537843"/>
            <a:ext cx="12899712" cy="6073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3000" dirty="0" smtClean="0">
                <a:latin typeface="+mn-lt"/>
                <a:cs typeface="Segoe UI" pitchFamily="34" charset="0"/>
              </a:rPr>
              <a:t>Preferences collected within the WP4 panel discussion served as inputs to the MCDA in WP6. Participants discussed and identified key criteria for ranking strategies using the MCDA tool as follows:</a:t>
            </a:r>
          </a:p>
          <a:p>
            <a:pPr marL="514350" indent="-514350" algn="just" eaLnBrk="1" hangingPunct="1">
              <a:buFont typeface="+mj-lt"/>
              <a:buAutoNum type="arabicPeriod"/>
            </a:pPr>
            <a:r>
              <a:rPr lang="en-US" sz="3000" dirty="0" smtClean="0">
                <a:latin typeface="+mn-lt"/>
                <a:cs typeface="Segoe UI" pitchFamily="34" charset="0"/>
              </a:rPr>
              <a:t>Public health (health effects) expressed in terms of doses </a:t>
            </a:r>
          </a:p>
          <a:p>
            <a:pPr marL="514350" indent="-514350" algn="just" eaLnBrk="1" hangingPunct="1">
              <a:buFont typeface="+mj-lt"/>
              <a:buAutoNum type="arabicPeriod"/>
            </a:pPr>
            <a:r>
              <a:rPr lang="en-US" sz="3000" dirty="0" smtClean="0">
                <a:latin typeface="+mn-lt"/>
                <a:cs typeface="Segoe UI" pitchFamily="34" charset="0"/>
              </a:rPr>
              <a:t>Costs (economical effect) expressed as a sum of costs on accommodation during relocation, compensation of loss of productivity during relocation, clean-up strategy implementation, waste transport and storage, and cancer treatments</a:t>
            </a:r>
          </a:p>
          <a:p>
            <a:pPr marL="514350" indent="-514350" algn="just" eaLnBrk="1" hangingPunct="1">
              <a:buFont typeface="+mj-lt"/>
              <a:buAutoNum type="arabicPeriod"/>
            </a:pPr>
            <a:r>
              <a:rPr lang="en-US" sz="3000" dirty="0" smtClean="0">
                <a:latin typeface="+mn-lt"/>
                <a:cs typeface="Segoe UI" pitchFamily="34" charset="0"/>
              </a:rPr>
              <a:t>Personal </a:t>
            </a:r>
            <a:r>
              <a:rPr lang="en-US" sz="3000" dirty="0">
                <a:latin typeface="+mn-lt"/>
                <a:cs typeface="Segoe UI" pitchFamily="34" charset="0"/>
              </a:rPr>
              <a:t>and technical resources </a:t>
            </a:r>
            <a:r>
              <a:rPr lang="en-US" sz="3000" dirty="0" smtClean="0">
                <a:latin typeface="+mn-lt"/>
                <a:cs typeface="Segoe UI" pitchFamily="34" charset="0"/>
              </a:rPr>
              <a:t>expressed </a:t>
            </a:r>
            <a:r>
              <a:rPr lang="en-US" sz="3000" dirty="0">
                <a:latin typeface="+mn-lt"/>
                <a:cs typeface="Segoe UI" pitchFamily="34" charset="0"/>
              </a:rPr>
              <a:t>by “How difficult is to allocate the workers” for </a:t>
            </a:r>
            <a:r>
              <a:rPr lang="en-US" sz="3000" dirty="0" smtClean="0">
                <a:latin typeface="+mn-lt"/>
                <a:cs typeface="Segoe UI" pitchFamily="34" charset="0"/>
              </a:rPr>
              <a:t>particular a </a:t>
            </a:r>
            <a:r>
              <a:rPr lang="en-US" sz="3000" dirty="0">
                <a:latin typeface="+mn-lt"/>
                <a:cs typeface="Segoe UI" pitchFamily="34" charset="0"/>
              </a:rPr>
              <a:t>restoration strategy implementation </a:t>
            </a:r>
            <a:endParaRPr lang="en-US" sz="3000" dirty="0" smtClean="0">
              <a:latin typeface="+mn-lt"/>
              <a:cs typeface="Segoe UI" pitchFamily="34" charset="0"/>
            </a:endParaRPr>
          </a:p>
          <a:p>
            <a:pPr marL="514350" indent="-514350" algn="just" eaLnBrk="1" hangingPunct="1">
              <a:buFont typeface="+mj-lt"/>
              <a:buAutoNum type="arabicPeriod"/>
            </a:pPr>
            <a:r>
              <a:rPr lang="en-US" sz="3000" dirty="0" smtClean="0">
                <a:latin typeface="+mn-lt"/>
                <a:cs typeface="Segoe UI" pitchFamily="34" charset="0"/>
              </a:rPr>
              <a:t>Wastes </a:t>
            </a:r>
            <a:r>
              <a:rPr lang="en-US" sz="3000" dirty="0">
                <a:latin typeface="+mn-lt"/>
                <a:cs typeface="Segoe UI" pitchFamily="34" charset="0"/>
              </a:rPr>
              <a:t>expressed by </a:t>
            </a:r>
            <a:r>
              <a:rPr lang="en-US" sz="3000" dirty="0" smtClean="0">
                <a:latin typeface="+mn-lt"/>
                <a:cs typeface="Segoe UI" pitchFamily="34" charset="0"/>
              </a:rPr>
              <a:t>their amount</a:t>
            </a:r>
            <a:endParaRPr lang="en-US" sz="3000" dirty="0">
              <a:latin typeface="+mn-lt"/>
              <a:cs typeface="Segoe UI" pitchFamily="34" charset="0"/>
            </a:endParaRPr>
          </a:p>
          <a:p>
            <a:pPr marL="514350" indent="-514350" algn="just" eaLnBrk="1" hangingPunct="1">
              <a:buFont typeface="+mj-lt"/>
              <a:buAutoNum type="arabicPeriod"/>
            </a:pPr>
            <a:r>
              <a:rPr lang="en-US" sz="3000" dirty="0" smtClean="0">
                <a:latin typeface="+mn-lt"/>
                <a:cs typeface="Segoe UI" pitchFamily="34" charset="0"/>
              </a:rPr>
              <a:t>Population willingness </a:t>
            </a:r>
            <a:r>
              <a:rPr lang="en-US" sz="3000" dirty="0">
                <a:latin typeface="+mn-lt"/>
                <a:cs typeface="Segoe UI" pitchFamily="34" charset="0"/>
              </a:rPr>
              <a:t>to cooperate in </a:t>
            </a:r>
            <a:r>
              <a:rPr lang="en-US" sz="3000" dirty="0" smtClean="0">
                <a:latin typeface="+mn-lt"/>
                <a:cs typeface="Segoe UI" pitchFamily="34" charset="0"/>
              </a:rPr>
              <a:t>implementation of </a:t>
            </a:r>
            <a:r>
              <a:rPr lang="en-US" sz="3000" dirty="0">
                <a:latin typeface="+mn-lt"/>
                <a:cs typeface="Segoe UI" pitchFamily="34" charset="0"/>
              </a:rPr>
              <a:t>options of particular restoration strategies (self-help</a:t>
            </a:r>
            <a:r>
              <a:rPr lang="en-US" sz="3000" dirty="0" smtClean="0">
                <a:latin typeface="+mn-lt"/>
                <a:cs typeface="Segoe UI" pitchFamily="34" charset="0"/>
              </a:rPr>
              <a:t>)</a:t>
            </a:r>
            <a:endParaRPr lang="en-AU" sz="3000" dirty="0" smtClean="0">
              <a:latin typeface="+mn-lt"/>
              <a:cs typeface="Segoe UI" pitchFamily="34" charset="0"/>
            </a:endParaRPr>
          </a:p>
        </p:txBody>
      </p:sp>
      <p:pic>
        <p:nvPicPr>
          <p:cNvPr id="1026" name="Picture 2" descr="D:\Users\v015662\Documents\logo VUJE.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29715" y="367204"/>
            <a:ext cx="3026593" cy="2340565"/>
          </a:xfrm>
          <a:prstGeom prst="rect">
            <a:avLst/>
          </a:prstGeom>
          <a:noFill/>
          <a:extLst>
            <a:ext uri="{909E8E84-426E-40DD-AFC4-6F175D3DCCD1}">
              <a14:hiddenFill xmlns:a14="http://schemas.microsoft.com/office/drawing/2010/main">
                <a:solidFill>
                  <a:srgbClr val="FFFFFF"/>
                </a:solidFill>
              </a14:hiddenFill>
            </a:ext>
          </a:extLst>
        </p:spPr>
      </p:pic>
      <p:sp>
        <p:nvSpPr>
          <p:cNvPr id="48" name="Text Box 12"/>
          <p:cNvSpPr txBox="1">
            <a:spLocks noChangeArrowheads="1"/>
          </p:cNvSpPr>
          <p:nvPr/>
        </p:nvSpPr>
        <p:spPr bwMode="auto">
          <a:xfrm>
            <a:off x="1691640" y="27530391"/>
            <a:ext cx="7871976" cy="2841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3000" dirty="0">
                <a:latin typeface="+mn-lt"/>
                <a:cs typeface="Segoe UI" pitchFamily="34" charset="0"/>
              </a:rPr>
              <a:t>Regarding the visualization of </a:t>
            </a:r>
            <a:r>
              <a:rPr lang="en-US" sz="3000" dirty="0" smtClean="0">
                <a:latin typeface="+mn-lt"/>
                <a:cs typeface="Segoe UI" pitchFamily="34" charset="0"/>
              </a:rPr>
              <a:t>uncertainties, that were taken </a:t>
            </a:r>
            <a:r>
              <a:rPr lang="en-US" sz="3000" dirty="0">
                <a:latin typeface="+mn-lt"/>
                <a:cs typeface="Segoe UI" pitchFamily="34" charset="0"/>
              </a:rPr>
              <a:t>into account by the ERMIN module of the JRODOS </a:t>
            </a:r>
            <a:r>
              <a:rPr lang="en-US" sz="3000" dirty="0" smtClean="0">
                <a:latin typeface="+mn-lt"/>
                <a:cs typeface="Segoe UI" pitchFamily="34" charset="0"/>
              </a:rPr>
              <a:t>DSS, </a:t>
            </a:r>
            <a:r>
              <a:rPr lang="en-US" sz="3000" dirty="0">
                <a:latin typeface="+mn-lt"/>
                <a:cs typeface="Segoe UI" pitchFamily="34" charset="0"/>
              </a:rPr>
              <a:t>they are incorporated within the MCDA </a:t>
            </a:r>
            <a:r>
              <a:rPr lang="en-US" sz="3000" dirty="0" smtClean="0">
                <a:latin typeface="+mn-lt"/>
                <a:cs typeface="Segoe UI" pitchFamily="34" charset="0"/>
              </a:rPr>
              <a:t>tool. One </a:t>
            </a:r>
            <a:r>
              <a:rPr lang="en-US" sz="3000" dirty="0">
                <a:latin typeface="+mn-lt"/>
                <a:cs typeface="Segoe UI" pitchFamily="34" charset="0"/>
              </a:rPr>
              <a:t>of the possible </a:t>
            </a:r>
            <a:r>
              <a:rPr lang="en-US" sz="3000" dirty="0" smtClean="0">
                <a:latin typeface="+mn-lt"/>
                <a:cs typeface="Segoe UI" pitchFamily="34" charset="0"/>
              </a:rPr>
              <a:t>visualizations </a:t>
            </a:r>
            <a:r>
              <a:rPr lang="en-US" sz="3000" dirty="0">
                <a:latin typeface="+mn-lt"/>
                <a:cs typeface="Segoe UI" pitchFamily="34" charset="0"/>
              </a:rPr>
              <a:t>accepted and appreciated by </a:t>
            </a:r>
            <a:r>
              <a:rPr lang="en-US" sz="3000" dirty="0" smtClean="0">
                <a:latin typeface="+mn-lt"/>
                <a:cs typeface="Segoe UI" pitchFamily="34" charset="0"/>
              </a:rPr>
              <a:t>the panel </a:t>
            </a:r>
            <a:r>
              <a:rPr lang="en-US" sz="3000" dirty="0">
                <a:latin typeface="+mn-lt"/>
                <a:cs typeface="Segoe UI" pitchFamily="34" charset="0"/>
              </a:rPr>
              <a:t>members is given </a:t>
            </a:r>
            <a:r>
              <a:rPr lang="en-US" sz="3000" dirty="0" smtClean="0">
                <a:latin typeface="+mn-lt"/>
                <a:cs typeface="Segoe UI" pitchFamily="34" charset="0"/>
              </a:rPr>
              <a:t>on at the right.</a:t>
            </a:r>
            <a:endParaRPr lang="en-AU" sz="3000" dirty="0">
              <a:latin typeface="+mn-lt"/>
              <a:cs typeface="Segoe UI" pitchFamily="34" charset="0"/>
            </a:endParaRPr>
          </a:p>
        </p:txBody>
      </p:sp>
      <p:sp>
        <p:nvSpPr>
          <p:cNvPr id="49" name="Text Box 12"/>
          <p:cNvSpPr txBox="1">
            <a:spLocks noChangeArrowheads="1"/>
          </p:cNvSpPr>
          <p:nvPr/>
        </p:nvSpPr>
        <p:spPr bwMode="auto">
          <a:xfrm>
            <a:off x="16706850" y="22709220"/>
            <a:ext cx="5238750" cy="6534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3000" dirty="0" smtClean="0">
                <a:latin typeface="+mn-lt"/>
                <a:cs typeface="Segoe UI" pitchFamily="34" charset="0"/>
              </a:rPr>
              <a:t>The MCDA </a:t>
            </a:r>
            <a:r>
              <a:rPr lang="en-US" sz="3000" dirty="0">
                <a:latin typeface="+mn-lt"/>
                <a:cs typeface="Segoe UI" pitchFamily="34" charset="0"/>
              </a:rPr>
              <a:t>tool </a:t>
            </a:r>
            <a:r>
              <a:rPr lang="en-US" sz="3000" dirty="0" smtClean="0">
                <a:latin typeface="+mn-lt"/>
                <a:cs typeface="Segoe UI" pitchFamily="34" charset="0"/>
              </a:rPr>
              <a:t>provides an interface </a:t>
            </a:r>
            <a:r>
              <a:rPr lang="en-US" sz="3000" dirty="0">
                <a:latin typeface="+mn-lt"/>
                <a:cs typeface="Segoe UI" pitchFamily="34" charset="0"/>
              </a:rPr>
              <a:t>suitable to follow influence of the weights on the overall ranking of particular strategies and their preferences.</a:t>
            </a:r>
          </a:p>
          <a:p>
            <a:pPr algn="just" eaLnBrk="1" hangingPunct="1"/>
            <a:r>
              <a:rPr lang="en-US" sz="3000" dirty="0">
                <a:latin typeface="+mn-lt"/>
                <a:cs typeface="Segoe UI" pitchFamily="34" charset="0"/>
              </a:rPr>
              <a:t>Taking into account all inputs the MCDA tool provided </a:t>
            </a:r>
            <a:r>
              <a:rPr lang="en-US" sz="3000" dirty="0" smtClean="0">
                <a:latin typeface="+mn-lt"/>
                <a:cs typeface="Segoe UI" pitchFamily="34" charset="0"/>
              </a:rPr>
              <a:t>a ranking on the strategies </a:t>
            </a:r>
            <a:r>
              <a:rPr lang="en-US" sz="3000" dirty="0">
                <a:latin typeface="+mn-lt"/>
                <a:cs typeface="Segoe UI" pitchFamily="34" charset="0"/>
              </a:rPr>
              <a:t>presented in a form of </a:t>
            </a:r>
            <a:r>
              <a:rPr lang="en-US" sz="3000" dirty="0" smtClean="0">
                <a:latin typeface="+mn-lt"/>
                <a:cs typeface="Segoe UI" pitchFamily="34" charset="0"/>
              </a:rPr>
              <a:t>stacked bars showing the contribution </a:t>
            </a:r>
            <a:r>
              <a:rPr lang="en-US" sz="3000" dirty="0">
                <a:latin typeface="+mn-lt"/>
                <a:cs typeface="Segoe UI" pitchFamily="34" charset="0"/>
              </a:rPr>
              <a:t>of </a:t>
            </a:r>
            <a:r>
              <a:rPr lang="en-US" sz="3000" dirty="0" smtClean="0">
                <a:latin typeface="+mn-lt"/>
                <a:cs typeface="Segoe UI" pitchFamily="34" charset="0"/>
              </a:rPr>
              <a:t>each criterion in a different </a:t>
            </a:r>
            <a:r>
              <a:rPr lang="en-US" sz="3000" dirty="0">
                <a:latin typeface="+mn-lt"/>
                <a:cs typeface="Segoe UI" pitchFamily="34" charset="0"/>
              </a:rPr>
              <a:t>color. The most acceptable strategy has the </a:t>
            </a:r>
            <a:r>
              <a:rPr lang="en-US" sz="3000" dirty="0" smtClean="0">
                <a:latin typeface="+mn-lt"/>
                <a:cs typeface="Segoe UI" pitchFamily="34" charset="0"/>
              </a:rPr>
              <a:t>highest </a:t>
            </a:r>
            <a:r>
              <a:rPr lang="en-US" sz="3000" dirty="0">
                <a:latin typeface="+mn-lt"/>
                <a:cs typeface="Segoe UI" pitchFamily="34" charset="0"/>
              </a:rPr>
              <a:t>bar, the </a:t>
            </a:r>
            <a:r>
              <a:rPr lang="en-US" sz="3000" dirty="0" smtClean="0">
                <a:latin typeface="+mn-lt"/>
                <a:cs typeface="Segoe UI" pitchFamily="34" charset="0"/>
              </a:rPr>
              <a:t>least </a:t>
            </a:r>
            <a:r>
              <a:rPr lang="en-US" sz="3000" dirty="0">
                <a:latin typeface="+mn-lt"/>
                <a:cs typeface="Segoe UI" pitchFamily="34" charset="0"/>
              </a:rPr>
              <a:t>acceptable strategy has the lowest bar.</a:t>
            </a:r>
            <a:endParaRPr lang="en-AU" sz="3000" dirty="0">
              <a:latin typeface="+mn-lt"/>
              <a:cs typeface="Segoe UI" pitchFamily="34" charset="0"/>
            </a:endParaRPr>
          </a:p>
        </p:txBody>
      </p:sp>
      <p:grpSp>
        <p:nvGrpSpPr>
          <p:cNvPr id="5" name="Group 4"/>
          <p:cNvGrpSpPr/>
          <p:nvPr/>
        </p:nvGrpSpPr>
        <p:grpSpPr>
          <a:xfrm>
            <a:off x="22275625" y="22767768"/>
            <a:ext cx="6323934" cy="3889930"/>
            <a:chOff x="16178142" y="25908344"/>
            <a:chExt cx="6323934" cy="3889930"/>
          </a:xfrm>
        </p:grpSpPr>
        <p:pic>
          <p:nvPicPr>
            <p:cNvPr id="1028" name="Picture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178142" y="25908344"/>
              <a:ext cx="6323934" cy="3354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Text Box 12"/>
            <p:cNvSpPr txBox="1">
              <a:spLocks noChangeArrowheads="1"/>
            </p:cNvSpPr>
            <p:nvPr/>
          </p:nvSpPr>
          <p:spPr bwMode="auto">
            <a:xfrm>
              <a:off x="16311492" y="29357473"/>
              <a:ext cx="5997083" cy="440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ctr" eaLnBrk="1" hangingPunct="1"/>
              <a:r>
                <a:rPr lang="en-US" sz="2400" dirty="0">
                  <a:latin typeface="+mn-lt"/>
                  <a:cs typeface="Segoe UI" pitchFamily="34" charset="0"/>
                </a:rPr>
                <a:t>Weights presented as a pie </a:t>
              </a:r>
              <a:r>
                <a:rPr lang="en-US" sz="2400" dirty="0" smtClean="0">
                  <a:latin typeface="+mn-lt"/>
                  <a:cs typeface="Segoe UI" pitchFamily="34" charset="0"/>
                </a:rPr>
                <a:t>chart</a:t>
              </a:r>
              <a:endParaRPr lang="en-AU" sz="2400" dirty="0">
                <a:latin typeface="+mn-lt"/>
                <a:cs typeface="Segoe UI" pitchFamily="34" charset="0"/>
              </a:endParaRPr>
            </a:p>
          </p:txBody>
        </p:sp>
      </p:grpSp>
      <p:grpSp>
        <p:nvGrpSpPr>
          <p:cNvPr id="7" name="Group 6"/>
          <p:cNvGrpSpPr/>
          <p:nvPr/>
        </p:nvGrpSpPr>
        <p:grpSpPr>
          <a:xfrm>
            <a:off x="22281448" y="27024665"/>
            <a:ext cx="6353454" cy="3717906"/>
            <a:chOff x="22300499" y="25917874"/>
            <a:chExt cx="6353454" cy="3717906"/>
          </a:xfrm>
        </p:grpSpPr>
        <p:pic>
          <p:nvPicPr>
            <p:cNvPr id="1027"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2300499" y="25917874"/>
              <a:ext cx="6353454" cy="31714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Text Box 12"/>
            <p:cNvSpPr txBox="1">
              <a:spLocks noChangeArrowheads="1"/>
            </p:cNvSpPr>
            <p:nvPr/>
          </p:nvSpPr>
          <p:spPr bwMode="auto">
            <a:xfrm>
              <a:off x="22379292" y="29194979"/>
              <a:ext cx="6274660" cy="440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ctr" eaLnBrk="1" hangingPunct="1"/>
              <a:r>
                <a:rPr lang="en-US" sz="2400" dirty="0" smtClean="0">
                  <a:latin typeface="+mn-lt"/>
                  <a:cs typeface="Segoe UI" pitchFamily="34" charset="0"/>
                </a:rPr>
                <a:t>Ranking of particular restoration strategies</a:t>
              </a:r>
              <a:endParaRPr lang="en-AU" sz="2400" dirty="0">
                <a:latin typeface="+mn-lt"/>
                <a:cs typeface="Segoe UI" pitchFamily="34" charset="0"/>
              </a:endParaRPr>
            </a:p>
          </p:txBody>
        </p:sp>
      </p:grpSp>
      <p:grpSp>
        <p:nvGrpSpPr>
          <p:cNvPr id="4" name="Group 3"/>
          <p:cNvGrpSpPr/>
          <p:nvPr/>
        </p:nvGrpSpPr>
        <p:grpSpPr>
          <a:xfrm>
            <a:off x="10026992" y="22729159"/>
            <a:ext cx="5929274" cy="3693184"/>
            <a:chOff x="10515200" y="22729166"/>
            <a:chExt cx="5441065" cy="3329896"/>
          </a:xfrm>
        </p:grpSpPr>
        <p:pic>
          <p:nvPicPr>
            <p:cNvPr id="1030" name="Picture 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531300" y="22729166"/>
              <a:ext cx="5408867" cy="2867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Text Box 12"/>
            <p:cNvSpPr txBox="1">
              <a:spLocks noChangeArrowheads="1"/>
            </p:cNvSpPr>
            <p:nvPr/>
          </p:nvSpPr>
          <p:spPr bwMode="auto">
            <a:xfrm>
              <a:off x="10515200" y="25618261"/>
              <a:ext cx="5441065" cy="440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ctr" eaLnBrk="1" hangingPunct="1"/>
              <a:r>
                <a:rPr lang="en-US" sz="2400" dirty="0" smtClean="0">
                  <a:latin typeface="+mn-lt"/>
                  <a:cs typeface="Segoe UI" pitchFamily="34" charset="0"/>
                </a:rPr>
                <a:t>The key criteria </a:t>
              </a:r>
              <a:r>
                <a:rPr lang="en-US" sz="2400" dirty="0">
                  <a:latin typeface="+mn-lt"/>
                  <a:cs typeface="Segoe UI" pitchFamily="34" charset="0"/>
                </a:rPr>
                <a:t>and their weights</a:t>
              </a:r>
              <a:endParaRPr lang="en-AU" sz="2400" dirty="0">
                <a:latin typeface="+mn-lt"/>
                <a:cs typeface="Segoe UI" pitchFamily="34" charset="0"/>
              </a:endParaRPr>
            </a:p>
          </p:txBody>
        </p:sp>
      </p:grpSp>
      <p:pic>
        <p:nvPicPr>
          <p:cNvPr id="1031" name="Picture 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835465" y="17543022"/>
            <a:ext cx="13117239" cy="3349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 name="Group 8"/>
          <p:cNvGrpSpPr/>
          <p:nvPr/>
        </p:nvGrpSpPr>
        <p:grpSpPr>
          <a:xfrm>
            <a:off x="10026991" y="26552768"/>
            <a:ext cx="5929274" cy="4364742"/>
            <a:chOff x="10026991" y="26095568"/>
            <a:chExt cx="5929274" cy="4364742"/>
          </a:xfrm>
        </p:grpSpPr>
        <p:pic>
          <p:nvPicPr>
            <p:cNvPr id="1029" name="Picture 7"/>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026991" y="26095568"/>
              <a:ext cx="5929274" cy="393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Text Box 12"/>
            <p:cNvSpPr txBox="1">
              <a:spLocks noChangeArrowheads="1"/>
            </p:cNvSpPr>
            <p:nvPr/>
          </p:nvSpPr>
          <p:spPr bwMode="auto">
            <a:xfrm>
              <a:off x="10026991" y="30019509"/>
              <a:ext cx="5913176" cy="440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ctr" eaLnBrk="1" hangingPunct="1"/>
              <a:r>
                <a:rPr lang="en-US" sz="2400" dirty="0" err="1" smtClean="0">
                  <a:latin typeface="+mn-lt"/>
                  <a:cs typeface="Segoe UI" pitchFamily="34" charset="0"/>
                </a:rPr>
                <a:t>Visualisation</a:t>
              </a:r>
              <a:r>
                <a:rPr lang="en-US" sz="2400" dirty="0" smtClean="0">
                  <a:latin typeface="+mn-lt"/>
                  <a:cs typeface="Segoe UI" pitchFamily="34" charset="0"/>
                </a:rPr>
                <a:t> of uncertainties</a:t>
              </a:r>
              <a:endParaRPr lang="en-AU" sz="2400" dirty="0">
                <a:latin typeface="+mn-lt"/>
                <a:cs typeface="Segoe UI" pitchFamily="34" charset="0"/>
              </a:endParaRPr>
            </a:p>
          </p:txBody>
        </p:sp>
      </p:grpSp>
      <p:pic>
        <p:nvPicPr>
          <p:cNvPr id="10" name="Picture 9"/>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626022" y="2643056"/>
            <a:ext cx="2865633" cy="1300018"/>
          </a:xfrm>
          <a:prstGeom prst="rect">
            <a:avLst/>
          </a:prstGeom>
        </p:spPr>
      </p:pic>
    </p:spTree>
    <p:extLst>
      <p:ext uri="{BB962C8B-B14F-4D97-AF65-F5344CB8AC3E}">
        <p14:creationId xmlns:p14="http://schemas.microsoft.com/office/powerpoint/2010/main" val="4157707726"/>
      </p:ext>
    </p:extLst>
  </p:cSld>
  <p:clrMapOvr>
    <a:masterClrMapping/>
  </p:clrMapOvr>
</p:sld>
</file>

<file path=ppt/theme/theme1.xml><?xml version="1.0" encoding="utf-8"?>
<a:theme xmlns:a="http://schemas.openxmlformats.org/drawingml/2006/main" name="CONCERT">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NCERT" id="{9E37ED38-8528-4622-97B5-E50A59913621}" vid="{C3144AF8-E3B1-46BB-B32C-B5F65E8202C5}"/>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52E699366340D41B67FD2BA5630CCCF" ma:contentTypeVersion="2" ma:contentTypeDescription="Create a new document." ma:contentTypeScope="" ma:versionID="ed1a82d24d7aba30fd19252522c0df27">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A6463A-878E-44C1-A208-01170601C768}">
  <ds:schemaRefs>
    <ds:schemaRef ds:uri="http://schemas.microsoft.com/sharepoint/v3/contenttype/forms"/>
  </ds:schemaRefs>
</ds:datastoreItem>
</file>

<file path=customXml/itemProps2.xml><?xml version="1.0" encoding="utf-8"?>
<ds:datastoreItem xmlns:ds="http://schemas.openxmlformats.org/officeDocument/2006/customXml" ds:itemID="{F72D18AD-630F-4686-B02D-DE0845F6EADE}">
  <ds:schemaRefs>
    <ds:schemaRef ds:uri="http://purl.org/dc/elements/1.1/"/>
    <ds:schemaRef ds:uri="http://schemas.openxmlformats.org/package/2006/metadata/core-properties"/>
    <ds:schemaRef ds:uri="http://schemas.microsoft.com/office/infopath/2007/PartnerControls"/>
    <ds:schemaRef ds:uri="http://schemas.microsoft.com/office/2006/metadata/properties"/>
    <ds:schemaRef ds:uri="http://schemas.microsoft.com/office/2006/documentManagement/types"/>
    <ds:schemaRef ds:uri="http://purl.org/dc/terms/"/>
    <ds:schemaRef ds:uri="http://www.w3.org/XML/1998/namespace"/>
    <ds:schemaRef ds:uri="http://purl.org/dc/dcmitype/"/>
  </ds:schemaRefs>
</ds:datastoreItem>
</file>

<file path=customXml/itemProps3.xml><?xml version="1.0" encoding="utf-8"?>
<ds:datastoreItem xmlns:ds="http://schemas.openxmlformats.org/officeDocument/2006/customXml" ds:itemID="{958AB0E6-98C7-4B58-8655-14DD63DE92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2308</TotalTime>
  <Pages>22</Pages>
  <Words>902</Words>
  <Application>Microsoft Office PowerPoint</Application>
  <PresentationFormat>Custom</PresentationFormat>
  <Paragraphs>43</Paragraphs>
  <Slides>1</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vt:i4>
      </vt:variant>
    </vt:vector>
  </HeadingPairs>
  <TitlesOfParts>
    <vt:vector size="11" baseType="lpstr">
      <vt:lpstr>Times New Roman</vt:lpstr>
      <vt:lpstr>Segoe UI</vt:lpstr>
      <vt:lpstr>Arial</vt:lpstr>
      <vt:lpstr>Wingdings</vt:lpstr>
      <vt:lpstr>Interstate-Regular</vt:lpstr>
      <vt:lpstr>Aharoni</vt:lpstr>
      <vt:lpstr>Calibri</vt:lpstr>
      <vt:lpstr>Arial Narrow</vt:lpstr>
      <vt:lpstr>CenturyGothic-Bold</vt:lpstr>
      <vt:lpstr>CONCERT</vt:lpstr>
      <vt:lpstr>PowerPoint Presentation</vt:lpstr>
    </vt:vector>
  </TitlesOfParts>
  <Company>SCK-CEN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Van Oudheusden Michiel</dc:creator>
  <cp:lastModifiedBy>Tim</cp:lastModifiedBy>
  <cp:revision>246</cp:revision>
  <cp:lastPrinted>2019-10-29T13:55:29Z</cp:lastPrinted>
  <dcterms:created xsi:type="dcterms:W3CDTF">2017-11-13T09:28:55Z</dcterms:created>
  <dcterms:modified xsi:type="dcterms:W3CDTF">2019-11-21T13:51:27Z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exandriaPath">
    <vt:lpwstr/>
  </property>
  <property fmtid="{D5CDD505-2E9C-101B-9397-08002B2CF9AE}" pid="3" name="ContentTypeId">
    <vt:lpwstr>0x010100452E699366340D41B67FD2BA5630CCCF</vt:lpwstr>
  </property>
</Properties>
</file>